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58" r:id="rId3"/>
    <p:sldId id="257" r:id="rId4"/>
    <p:sldId id="277" r:id="rId5"/>
    <p:sldId id="263" r:id="rId6"/>
    <p:sldId id="259" r:id="rId7"/>
    <p:sldId id="260" r:id="rId8"/>
    <p:sldId id="264" r:id="rId9"/>
    <p:sldId id="265" r:id="rId10"/>
    <p:sldId id="267" r:id="rId11"/>
    <p:sldId id="270" r:id="rId12"/>
    <p:sldId id="269" r:id="rId13"/>
    <p:sldId id="274" r:id="rId14"/>
    <p:sldId id="261" r:id="rId15"/>
    <p:sldId id="275" r:id="rId16"/>
    <p:sldId id="268" r:id="rId17"/>
    <p:sldId id="271" r:id="rId18"/>
    <p:sldId id="272" r:id="rId19"/>
    <p:sldId id="273" r:id="rId20"/>
    <p:sldId id="262" r:id="rId21"/>
    <p:sldId id="278" r:id="rId22"/>
    <p:sldId id="279" r:id="rId23"/>
    <p:sldId id="281" r:id="rId24"/>
    <p:sldId id="283" r:id="rId25"/>
    <p:sldId id="280" r:id="rId26"/>
    <p:sldId id="284" r:id="rId27"/>
    <p:sldId id="285"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0025"/>
    <a:srgbClr val="4C001D"/>
    <a:srgbClr val="860033"/>
    <a:srgbClr val="FAFAFA"/>
    <a:srgbClr val="680028"/>
    <a:srgbClr val="800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494" autoAdjust="0"/>
  </p:normalViewPr>
  <p:slideViewPr>
    <p:cSldViewPr snapToGrid="0">
      <p:cViewPr varScale="1">
        <p:scale>
          <a:sx n="92" d="100"/>
          <a:sy n="92" d="100"/>
        </p:scale>
        <p:origin x="75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4DE48C-616F-CC2C-55B8-2556D5DC03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DA9ACD-E752-CC57-36F2-6954735457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EBE5E7-DA48-4CAB-B3B6-03BDA16D8E90}" type="datetimeFigureOut">
              <a:rPr lang="en-US" smtClean="0"/>
              <a:t>11/6/2024</a:t>
            </a:fld>
            <a:endParaRPr lang="en-US"/>
          </a:p>
        </p:txBody>
      </p:sp>
      <p:sp>
        <p:nvSpPr>
          <p:cNvPr id="4" name="Footer Placeholder 3">
            <a:extLst>
              <a:ext uri="{FF2B5EF4-FFF2-40B4-BE49-F238E27FC236}">
                <a16:creationId xmlns:a16="http://schemas.microsoft.com/office/drawing/2014/main" id="{24BA61B4-F9FE-8473-AA40-1CA082BACE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 City of Kenedy</a:t>
            </a:r>
          </a:p>
        </p:txBody>
      </p:sp>
      <p:sp>
        <p:nvSpPr>
          <p:cNvPr id="5" name="Slide Number Placeholder 4">
            <a:extLst>
              <a:ext uri="{FF2B5EF4-FFF2-40B4-BE49-F238E27FC236}">
                <a16:creationId xmlns:a16="http://schemas.microsoft.com/office/drawing/2014/main" id="{54D405E5-0D1B-B09D-C701-74BB0970A8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59199D-B60D-4EA1-B92A-5463A74AB184}" type="slidenum">
              <a:rPr lang="en-US" smtClean="0"/>
              <a:t>‹#›</a:t>
            </a:fld>
            <a:endParaRPr lang="en-US"/>
          </a:p>
        </p:txBody>
      </p:sp>
    </p:spTree>
    <p:extLst>
      <p:ext uri="{BB962C8B-B14F-4D97-AF65-F5344CB8AC3E}">
        <p14:creationId xmlns:p14="http://schemas.microsoft.com/office/powerpoint/2010/main" val="159527983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8B6C10-DF57-45B6-98FD-F06137C4A94F}"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 City of Kenedy</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11A77-EFEE-4F28-8001-AE5D0352E067}" type="slidenum">
              <a:rPr lang="en-US" smtClean="0"/>
              <a:t>‹#›</a:t>
            </a:fld>
            <a:endParaRPr lang="en-US"/>
          </a:p>
        </p:txBody>
      </p:sp>
    </p:spTree>
    <p:extLst>
      <p:ext uri="{BB962C8B-B14F-4D97-AF65-F5344CB8AC3E}">
        <p14:creationId xmlns:p14="http://schemas.microsoft.com/office/powerpoint/2010/main" val="174420578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65E3F-DF2C-523A-45F3-EFFE4AF011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41AF59-A878-B452-1B6F-59922CF8D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7BE5AD-B5D3-B9EC-0E01-6B2C9C1F76CE}"/>
              </a:ext>
            </a:extLst>
          </p:cNvPr>
          <p:cNvSpPr>
            <a:spLocks noGrp="1"/>
          </p:cNvSpPr>
          <p:nvPr>
            <p:ph type="dt" sz="half" idx="10"/>
          </p:nvPr>
        </p:nvSpPr>
        <p:spPr/>
        <p:txBody>
          <a:bodyPr/>
          <a:lstStyle/>
          <a:p>
            <a:fld id="{0EDC7C12-2764-4B5A-A522-B5D6D4245972}" type="datetime1">
              <a:rPr lang="en-US" smtClean="0"/>
              <a:t>11/6/2024</a:t>
            </a:fld>
            <a:endParaRPr lang="en-US"/>
          </a:p>
        </p:txBody>
      </p:sp>
      <p:sp>
        <p:nvSpPr>
          <p:cNvPr id="5" name="Footer Placeholder 4">
            <a:extLst>
              <a:ext uri="{FF2B5EF4-FFF2-40B4-BE49-F238E27FC236}">
                <a16:creationId xmlns:a16="http://schemas.microsoft.com/office/drawing/2014/main" id="{30C47B5A-36CE-7787-48E8-CEA5D532B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0A890F-936C-D5BB-6FA1-8FA0C14EB015}"/>
              </a:ext>
            </a:extLst>
          </p:cNvPr>
          <p:cNvSpPr>
            <a:spLocks noGrp="1"/>
          </p:cNvSpPr>
          <p:nvPr>
            <p:ph type="sldNum" sz="quarter" idx="12"/>
          </p:nvPr>
        </p:nvSpPr>
        <p:spPr/>
        <p:txBody>
          <a:bodyPr/>
          <a:lstStyle/>
          <a:p>
            <a:fld id="{162F6C0B-8C07-4C91-A2A0-DA092BB888BB}" type="slidenum">
              <a:rPr lang="en-US" smtClean="0"/>
              <a:t>‹#›</a:t>
            </a:fld>
            <a:endParaRPr lang="en-US"/>
          </a:p>
        </p:txBody>
      </p:sp>
    </p:spTree>
    <p:extLst>
      <p:ext uri="{BB962C8B-B14F-4D97-AF65-F5344CB8AC3E}">
        <p14:creationId xmlns:p14="http://schemas.microsoft.com/office/powerpoint/2010/main" val="1010992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647C-53A8-A847-AB87-4495010DA8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CC1D35-C4CB-F0B8-0488-05FAD9E7C1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E23B9-293E-4AC3-5520-69536AE89173}"/>
              </a:ext>
            </a:extLst>
          </p:cNvPr>
          <p:cNvSpPr>
            <a:spLocks noGrp="1"/>
          </p:cNvSpPr>
          <p:nvPr>
            <p:ph type="dt" sz="half" idx="10"/>
          </p:nvPr>
        </p:nvSpPr>
        <p:spPr/>
        <p:txBody>
          <a:bodyPr/>
          <a:lstStyle/>
          <a:p>
            <a:fld id="{BE3AEB2D-3B23-4440-A523-D4B119626D18}" type="datetime1">
              <a:rPr lang="en-US" smtClean="0"/>
              <a:t>11/6/2024</a:t>
            </a:fld>
            <a:endParaRPr lang="en-US"/>
          </a:p>
        </p:txBody>
      </p:sp>
      <p:sp>
        <p:nvSpPr>
          <p:cNvPr id="5" name="Footer Placeholder 4">
            <a:extLst>
              <a:ext uri="{FF2B5EF4-FFF2-40B4-BE49-F238E27FC236}">
                <a16:creationId xmlns:a16="http://schemas.microsoft.com/office/drawing/2014/main" id="{818FC563-3120-5FF8-DAC1-29328B960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60E29-A209-F562-D892-EE87ABF814BD}"/>
              </a:ext>
            </a:extLst>
          </p:cNvPr>
          <p:cNvSpPr>
            <a:spLocks noGrp="1"/>
          </p:cNvSpPr>
          <p:nvPr>
            <p:ph type="sldNum" sz="quarter" idx="12"/>
          </p:nvPr>
        </p:nvSpPr>
        <p:spPr/>
        <p:txBody>
          <a:bodyPr/>
          <a:lstStyle/>
          <a:p>
            <a:fld id="{162F6C0B-8C07-4C91-A2A0-DA092BB888BB}" type="slidenum">
              <a:rPr lang="en-US" smtClean="0"/>
              <a:t>‹#›</a:t>
            </a:fld>
            <a:endParaRPr lang="en-US"/>
          </a:p>
        </p:txBody>
      </p:sp>
    </p:spTree>
    <p:extLst>
      <p:ext uri="{BB962C8B-B14F-4D97-AF65-F5344CB8AC3E}">
        <p14:creationId xmlns:p14="http://schemas.microsoft.com/office/powerpoint/2010/main" val="265981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0F16F9-3F8A-EC93-F38A-F4478F3BB3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F03965-DB46-6604-4237-87CD11C9C9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90A131-6D56-023D-237A-7D029D3A3CC7}"/>
              </a:ext>
            </a:extLst>
          </p:cNvPr>
          <p:cNvSpPr>
            <a:spLocks noGrp="1"/>
          </p:cNvSpPr>
          <p:nvPr>
            <p:ph type="dt" sz="half" idx="10"/>
          </p:nvPr>
        </p:nvSpPr>
        <p:spPr/>
        <p:txBody>
          <a:bodyPr/>
          <a:lstStyle/>
          <a:p>
            <a:fld id="{5ABEBB47-E47E-4D29-9B6B-A46F01232347}" type="datetime1">
              <a:rPr lang="en-US" smtClean="0"/>
              <a:t>11/6/2024</a:t>
            </a:fld>
            <a:endParaRPr lang="en-US"/>
          </a:p>
        </p:txBody>
      </p:sp>
      <p:sp>
        <p:nvSpPr>
          <p:cNvPr id="5" name="Footer Placeholder 4">
            <a:extLst>
              <a:ext uri="{FF2B5EF4-FFF2-40B4-BE49-F238E27FC236}">
                <a16:creationId xmlns:a16="http://schemas.microsoft.com/office/drawing/2014/main" id="{6580F3A3-293A-1418-AF81-CFEDA97D08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17547-9FF4-7FD5-266E-C8B293EA9291}"/>
              </a:ext>
            </a:extLst>
          </p:cNvPr>
          <p:cNvSpPr>
            <a:spLocks noGrp="1"/>
          </p:cNvSpPr>
          <p:nvPr>
            <p:ph type="sldNum" sz="quarter" idx="12"/>
          </p:nvPr>
        </p:nvSpPr>
        <p:spPr/>
        <p:txBody>
          <a:bodyPr/>
          <a:lstStyle/>
          <a:p>
            <a:fld id="{162F6C0B-8C07-4C91-A2A0-DA092BB888BB}" type="slidenum">
              <a:rPr lang="en-US" smtClean="0"/>
              <a:t>‹#›</a:t>
            </a:fld>
            <a:endParaRPr lang="en-US"/>
          </a:p>
        </p:txBody>
      </p:sp>
    </p:spTree>
    <p:extLst>
      <p:ext uri="{BB962C8B-B14F-4D97-AF65-F5344CB8AC3E}">
        <p14:creationId xmlns:p14="http://schemas.microsoft.com/office/powerpoint/2010/main" val="90516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EBA63-BCB2-8883-162C-026E91F89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7FA05-2B59-72C5-F473-4C735F3850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E004A-6EAE-7E5B-6D6D-2DCE70126BB8}"/>
              </a:ext>
            </a:extLst>
          </p:cNvPr>
          <p:cNvSpPr>
            <a:spLocks noGrp="1"/>
          </p:cNvSpPr>
          <p:nvPr>
            <p:ph type="dt" sz="half" idx="10"/>
          </p:nvPr>
        </p:nvSpPr>
        <p:spPr/>
        <p:txBody>
          <a:bodyPr/>
          <a:lstStyle/>
          <a:p>
            <a:fld id="{0CDAC3C5-07B9-46F6-BBA9-7497F6200CF4}" type="datetime1">
              <a:rPr lang="en-US" smtClean="0"/>
              <a:t>11/6/2024</a:t>
            </a:fld>
            <a:endParaRPr lang="en-US"/>
          </a:p>
        </p:txBody>
      </p:sp>
      <p:sp>
        <p:nvSpPr>
          <p:cNvPr id="5" name="Footer Placeholder 4">
            <a:extLst>
              <a:ext uri="{FF2B5EF4-FFF2-40B4-BE49-F238E27FC236}">
                <a16:creationId xmlns:a16="http://schemas.microsoft.com/office/drawing/2014/main" id="{F65CBA51-F2AD-A24B-78BC-29F3FBB08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6CA161-F85B-C6E8-4EF3-FEE43618792B}"/>
              </a:ext>
            </a:extLst>
          </p:cNvPr>
          <p:cNvSpPr>
            <a:spLocks noGrp="1"/>
          </p:cNvSpPr>
          <p:nvPr>
            <p:ph type="sldNum" sz="quarter" idx="12"/>
          </p:nvPr>
        </p:nvSpPr>
        <p:spPr/>
        <p:txBody>
          <a:bodyPr/>
          <a:lstStyle/>
          <a:p>
            <a:fld id="{162F6C0B-8C07-4C91-A2A0-DA092BB888BB}" type="slidenum">
              <a:rPr lang="en-US" smtClean="0"/>
              <a:t>‹#›</a:t>
            </a:fld>
            <a:endParaRPr lang="en-US"/>
          </a:p>
        </p:txBody>
      </p:sp>
    </p:spTree>
    <p:extLst>
      <p:ext uri="{BB962C8B-B14F-4D97-AF65-F5344CB8AC3E}">
        <p14:creationId xmlns:p14="http://schemas.microsoft.com/office/powerpoint/2010/main" val="3454789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41B1-E870-9235-EBE0-3D2E9466DF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FAD8AA-97A0-0E2D-2DB0-5C5677E487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935CD0-43D2-57EF-A99A-C55827FDCA55}"/>
              </a:ext>
            </a:extLst>
          </p:cNvPr>
          <p:cNvSpPr>
            <a:spLocks noGrp="1"/>
          </p:cNvSpPr>
          <p:nvPr>
            <p:ph type="dt" sz="half" idx="10"/>
          </p:nvPr>
        </p:nvSpPr>
        <p:spPr/>
        <p:txBody>
          <a:bodyPr/>
          <a:lstStyle/>
          <a:p>
            <a:fld id="{4B21902C-2517-43E8-89FF-4F83DC7C82A9}" type="datetime1">
              <a:rPr lang="en-US" smtClean="0"/>
              <a:t>11/6/2024</a:t>
            </a:fld>
            <a:endParaRPr lang="en-US"/>
          </a:p>
        </p:txBody>
      </p:sp>
      <p:sp>
        <p:nvSpPr>
          <p:cNvPr id="5" name="Footer Placeholder 4">
            <a:extLst>
              <a:ext uri="{FF2B5EF4-FFF2-40B4-BE49-F238E27FC236}">
                <a16:creationId xmlns:a16="http://schemas.microsoft.com/office/drawing/2014/main" id="{3B9CC899-7DDE-1932-10B2-E249E8B85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0A60D-F0AB-211C-7FD1-6D336E9E8D4F}"/>
              </a:ext>
            </a:extLst>
          </p:cNvPr>
          <p:cNvSpPr>
            <a:spLocks noGrp="1"/>
          </p:cNvSpPr>
          <p:nvPr>
            <p:ph type="sldNum" sz="quarter" idx="12"/>
          </p:nvPr>
        </p:nvSpPr>
        <p:spPr/>
        <p:txBody>
          <a:bodyPr/>
          <a:lstStyle/>
          <a:p>
            <a:fld id="{162F6C0B-8C07-4C91-A2A0-DA092BB888BB}" type="slidenum">
              <a:rPr lang="en-US" smtClean="0"/>
              <a:t>‹#›</a:t>
            </a:fld>
            <a:endParaRPr lang="en-US"/>
          </a:p>
        </p:txBody>
      </p:sp>
    </p:spTree>
    <p:extLst>
      <p:ext uri="{BB962C8B-B14F-4D97-AF65-F5344CB8AC3E}">
        <p14:creationId xmlns:p14="http://schemas.microsoft.com/office/powerpoint/2010/main" val="337069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DCC66-3DF5-E896-5954-8745AE564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14F254-2335-49F5-583D-23947CB14A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EC788F-C381-C452-4626-AE07818F2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4F269A-D9EE-B9C5-DC81-0CBAE035B24B}"/>
              </a:ext>
            </a:extLst>
          </p:cNvPr>
          <p:cNvSpPr>
            <a:spLocks noGrp="1"/>
          </p:cNvSpPr>
          <p:nvPr>
            <p:ph type="dt" sz="half" idx="10"/>
          </p:nvPr>
        </p:nvSpPr>
        <p:spPr/>
        <p:txBody>
          <a:bodyPr/>
          <a:lstStyle/>
          <a:p>
            <a:fld id="{643C6B1C-4841-4499-9466-926129BC3054}" type="datetime1">
              <a:rPr lang="en-US" smtClean="0"/>
              <a:t>11/6/2024</a:t>
            </a:fld>
            <a:endParaRPr lang="en-US"/>
          </a:p>
        </p:txBody>
      </p:sp>
      <p:sp>
        <p:nvSpPr>
          <p:cNvPr id="6" name="Footer Placeholder 5">
            <a:extLst>
              <a:ext uri="{FF2B5EF4-FFF2-40B4-BE49-F238E27FC236}">
                <a16:creationId xmlns:a16="http://schemas.microsoft.com/office/drawing/2014/main" id="{B64417B6-2E42-86A7-7C44-FC799792E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65717-4E91-5668-34A4-A9C7E0FFA47E}"/>
              </a:ext>
            </a:extLst>
          </p:cNvPr>
          <p:cNvSpPr>
            <a:spLocks noGrp="1"/>
          </p:cNvSpPr>
          <p:nvPr>
            <p:ph type="sldNum" sz="quarter" idx="12"/>
          </p:nvPr>
        </p:nvSpPr>
        <p:spPr/>
        <p:txBody>
          <a:bodyPr/>
          <a:lstStyle/>
          <a:p>
            <a:fld id="{162F6C0B-8C07-4C91-A2A0-DA092BB888BB}" type="slidenum">
              <a:rPr lang="en-US" smtClean="0"/>
              <a:t>‹#›</a:t>
            </a:fld>
            <a:endParaRPr lang="en-US"/>
          </a:p>
        </p:txBody>
      </p:sp>
    </p:spTree>
    <p:extLst>
      <p:ext uri="{BB962C8B-B14F-4D97-AF65-F5344CB8AC3E}">
        <p14:creationId xmlns:p14="http://schemas.microsoft.com/office/powerpoint/2010/main" val="3141958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F0AA-BD4F-7AF4-1BBA-4E3F853A10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B12EAA-C191-0F98-83A8-53FBB7E66F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5F2E38-AADE-5BCE-7C6C-014C0F19B2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501B31-D722-22EE-8731-34895C4C34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991DB5-A5A2-E264-439A-2697780670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73111A-C3A7-D642-0F58-05C8DE32DCC5}"/>
              </a:ext>
            </a:extLst>
          </p:cNvPr>
          <p:cNvSpPr>
            <a:spLocks noGrp="1"/>
          </p:cNvSpPr>
          <p:nvPr>
            <p:ph type="dt" sz="half" idx="10"/>
          </p:nvPr>
        </p:nvSpPr>
        <p:spPr/>
        <p:txBody>
          <a:bodyPr/>
          <a:lstStyle/>
          <a:p>
            <a:fld id="{7358FA5A-8184-4DAF-AB3B-F67AAD46922D}" type="datetime1">
              <a:rPr lang="en-US" smtClean="0"/>
              <a:t>11/6/2024</a:t>
            </a:fld>
            <a:endParaRPr lang="en-US"/>
          </a:p>
        </p:txBody>
      </p:sp>
      <p:sp>
        <p:nvSpPr>
          <p:cNvPr id="8" name="Footer Placeholder 7">
            <a:extLst>
              <a:ext uri="{FF2B5EF4-FFF2-40B4-BE49-F238E27FC236}">
                <a16:creationId xmlns:a16="http://schemas.microsoft.com/office/drawing/2014/main" id="{72F68697-0B07-0CD7-D028-201105B70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4ED3C7-0A72-5CC8-C804-3C11C7464372}"/>
              </a:ext>
            </a:extLst>
          </p:cNvPr>
          <p:cNvSpPr>
            <a:spLocks noGrp="1"/>
          </p:cNvSpPr>
          <p:nvPr>
            <p:ph type="sldNum" sz="quarter" idx="12"/>
          </p:nvPr>
        </p:nvSpPr>
        <p:spPr/>
        <p:txBody>
          <a:bodyPr/>
          <a:lstStyle/>
          <a:p>
            <a:fld id="{162F6C0B-8C07-4C91-A2A0-DA092BB888BB}" type="slidenum">
              <a:rPr lang="en-US" smtClean="0"/>
              <a:t>‹#›</a:t>
            </a:fld>
            <a:endParaRPr lang="en-US"/>
          </a:p>
        </p:txBody>
      </p:sp>
    </p:spTree>
    <p:extLst>
      <p:ext uri="{BB962C8B-B14F-4D97-AF65-F5344CB8AC3E}">
        <p14:creationId xmlns:p14="http://schemas.microsoft.com/office/powerpoint/2010/main" val="1180714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B50D-486D-EE17-8EED-9640580AC7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6A3C8-C302-77E4-8F4F-F2C134B17C15}"/>
              </a:ext>
            </a:extLst>
          </p:cNvPr>
          <p:cNvSpPr>
            <a:spLocks noGrp="1"/>
          </p:cNvSpPr>
          <p:nvPr>
            <p:ph type="dt" sz="half" idx="10"/>
          </p:nvPr>
        </p:nvSpPr>
        <p:spPr/>
        <p:txBody>
          <a:bodyPr/>
          <a:lstStyle/>
          <a:p>
            <a:fld id="{E0EB23E3-297A-46EC-B7B9-14858AB8DEFF}" type="datetime1">
              <a:rPr lang="en-US" smtClean="0"/>
              <a:t>11/6/2024</a:t>
            </a:fld>
            <a:endParaRPr lang="en-US"/>
          </a:p>
        </p:txBody>
      </p:sp>
      <p:sp>
        <p:nvSpPr>
          <p:cNvPr id="4" name="Footer Placeholder 3">
            <a:extLst>
              <a:ext uri="{FF2B5EF4-FFF2-40B4-BE49-F238E27FC236}">
                <a16:creationId xmlns:a16="http://schemas.microsoft.com/office/drawing/2014/main" id="{938D1311-C937-2F4F-A050-FCDA687FB0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E80C39-0589-36E9-02CF-B74533B555CF}"/>
              </a:ext>
            </a:extLst>
          </p:cNvPr>
          <p:cNvSpPr>
            <a:spLocks noGrp="1"/>
          </p:cNvSpPr>
          <p:nvPr>
            <p:ph type="sldNum" sz="quarter" idx="12"/>
          </p:nvPr>
        </p:nvSpPr>
        <p:spPr/>
        <p:txBody>
          <a:bodyPr/>
          <a:lstStyle/>
          <a:p>
            <a:fld id="{162F6C0B-8C07-4C91-A2A0-DA092BB888BB}" type="slidenum">
              <a:rPr lang="en-US" smtClean="0"/>
              <a:t>‹#›</a:t>
            </a:fld>
            <a:endParaRPr lang="en-US"/>
          </a:p>
        </p:txBody>
      </p:sp>
    </p:spTree>
    <p:extLst>
      <p:ext uri="{BB962C8B-B14F-4D97-AF65-F5344CB8AC3E}">
        <p14:creationId xmlns:p14="http://schemas.microsoft.com/office/powerpoint/2010/main" val="2984955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B77B7-7875-7AD2-0235-7EFEAF1028F5}"/>
              </a:ext>
            </a:extLst>
          </p:cNvPr>
          <p:cNvSpPr>
            <a:spLocks noGrp="1"/>
          </p:cNvSpPr>
          <p:nvPr>
            <p:ph type="dt" sz="half" idx="10"/>
          </p:nvPr>
        </p:nvSpPr>
        <p:spPr/>
        <p:txBody>
          <a:bodyPr/>
          <a:lstStyle/>
          <a:p>
            <a:fld id="{CF8C77DB-6C75-40E3-AA7C-F8F0A25FEC0B}" type="datetime1">
              <a:rPr lang="en-US" smtClean="0"/>
              <a:t>11/6/2024</a:t>
            </a:fld>
            <a:endParaRPr lang="en-US"/>
          </a:p>
        </p:txBody>
      </p:sp>
      <p:sp>
        <p:nvSpPr>
          <p:cNvPr id="3" name="Footer Placeholder 2">
            <a:extLst>
              <a:ext uri="{FF2B5EF4-FFF2-40B4-BE49-F238E27FC236}">
                <a16:creationId xmlns:a16="http://schemas.microsoft.com/office/drawing/2014/main" id="{7D09024E-E3BB-846E-366A-284CAC286E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F2454B-ADA2-4D49-2C3C-2DDDDE94B2D3}"/>
              </a:ext>
            </a:extLst>
          </p:cNvPr>
          <p:cNvSpPr>
            <a:spLocks noGrp="1"/>
          </p:cNvSpPr>
          <p:nvPr>
            <p:ph type="sldNum" sz="quarter" idx="12"/>
          </p:nvPr>
        </p:nvSpPr>
        <p:spPr/>
        <p:txBody>
          <a:bodyPr/>
          <a:lstStyle/>
          <a:p>
            <a:fld id="{162F6C0B-8C07-4C91-A2A0-DA092BB888BB}" type="slidenum">
              <a:rPr lang="en-US" smtClean="0"/>
              <a:t>‹#›</a:t>
            </a:fld>
            <a:endParaRPr lang="en-US"/>
          </a:p>
        </p:txBody>
      </p:sp>
    </p:spTree>
    <p:extLst>
      <p:ext uri="{BB962C8B-B14F-4D97-AF65-F5344CB8AC3E}">
        <p14:creationId xmlns:p14="http://schemas.microsoft.com/office/powerpoint/2010/main" val="1709013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BCEB-87C8-C22B-EDC1-1D656C19E1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718E1D-9269-04E9-C9BA-FF5C44D35D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FD08C1-4477-5E96-719A-A6EE4DF40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C4FAF7-BAED-BC5F-F8CB-FE58B11AA347}"/>
              </a:ext>
            </a:extLst>
          </p:cNvPr>
          <p:cNvSpPr>
            <a:spLocks noGrp="1"/>
          </p:cNvSpPr>
          <p:nvPr>
            <p:ph type="dt" sz="half" idx="10"/>
          </p:nvPr>
        </p:nvSpPr>
        <p:spPr/>
        <p:txBody>
          <a:bodyPr/>
          <a:lstStyle/>
          <a:p>
            <a:fld id="{55ECF886-9101-4F32-86F2-9EE1A0327F32}" type="datetime1">
              <a:rPr lang="en-US" smtClean="0"/>
              <a:t>11/6/2024</a:t>
            </a:fld>
            <a:endParaRPr lang="en-US"/>
          </a:p>
        </p:txBody>
      </p:sp>
      <p:sp>
        <p:nvSpPr>
          <p:cNvPr id="6" name="Footer Placeholder 5">
            <a:extLst>
              <a:ext uri="{FF2B5EF4-FFF2-40B4-BE49-F238E27FC236}">
                <a16:creationId xmlns:a16="http://schemas.microsoft.com/office/drawing/2014/main" id="{59DC38BD-1C00-080C-055B-798B4F4A5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EF54AA-8210-7CE8-2C8B-695C9C7337D8}"/>
              </a:ext>
            </a:extLst>
          </p:cNvPr>
          <p:cNvSpPr>
            <a:spLocks noGrp="1"/>
          </p:cNvSpPr>
          <p:nvPr>
            <p:ph type="sldNum" sz="quarter" idx="12"/>
          </p:nvPr>
        </p:nvSpPr>
        <p:spPr/>
        <p:txBody>
          <a:bodyPr/>
          <a:lstStyle/>
          <a:p>
            <a:fld id="{162F6C0B-8C07-4C91-A2A0-DA092BB888BB}" type="slidenum">
              <a:rPr lang="en-US" smtClean="0"/>
              <a:t>‹#›</a:t>
            </a:fld>
            <a:endParaRPr lang="en-US"/>
          </a:p>
        </p:txBody>
      </p:sp>
    </p:spTree>
    <p:extLst>
      <p:ext uri="{BB962C8B-B14F-4D97-AF65-F5344CB8AC3E}">
        <p14:creationId xmlns:p14="http://schemas.microsoft.com/office/powerpoint/2010/main" val="1107981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CE57-13AF-4179-440B-948149646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1D2F62-7620-21DB-B877-CA1709985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D23E58-1E93-3643-6599-A47F87DAAA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1438FA-C153-75B4-3045-ABB5883892D1}"/>
              </a:ext>
            </a:extLst>
          </p:cNvPr>
          <p:cNvSpPr>
            <a:spLocks noGrp="1"/>
          </p:cNvSpPr>
          <p:nvPr>
            <p:ph type="dt" sz="half" idx="10"/>
          </p:nvPr>
        </p:nvSpPr>
        <p:spPr/>
        <p:txBody>
          <a:bodyPr/>
          <a:lstStyle/>
          <a:p>
            <a:fld id="{56B38E35-B2DF-4973-B8CE-F3500FA5007F}" type="datetime1">
              <a:rPr lang="en-US" smtClean="0"/>
              <a:t>11/6/2024</a:t>
            </a:fld>
            <a:endParaRPr lang="en-US"/>
          </a:p>
        </p:txBody>
      </p:sp>
      <p:sp>
        <p:nvSpPr>
          <p:cNvPr id="6" name="Footer Placeholder 5">
            <a:extLst>
              <a:ext uri="{FF2B5EF4-FFF2-40B4-BE49-F238E27FC236}">
                <a16:creationId xmlns:a16="http://schemas.microsoft.com/office/drawing/2014/main" id="{7BB1415D-1ACE-5C92-17FA-6F438C728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CEE2B0-8839-D894-76EB-B9491567ECAE}"/>
              </a:ext>
            </a:extLst>
          </p:cNvPr>
          <p:cNvSpPr>
            <a:spLocks noGrp="1"/>
          </p:cNvSpPr>
          <p:nvPr>
            <p:ph type="sldNum" sz="quarter" idx="12"/>
          </p:nvPr>
        </p:nvSpPr>
        <p:spPr/>
        <p:txBody>
          <a:bodyPr/>
          <a:lstStyle/>
          <a:p>
            <a:fld id="{162F6C0B-8C07-4C91-A2A0-DA092BB888BB}" type="slidenum">
              <a:rPr lang="en-US" smtClean="0"/>
              <a:t>‹#›</a:t>
            </a:fld>
            <a:endParaRPr lang="en-US"/>
          </a:p>
        </p:txBody>
      </p:sp>
    </p:spTree>
    <p:extLst>
      <p:ext uri="{BB962C8B-B14F-4D97-AF65-F5344CB8AC3E}">
        <p14:creationId xmlns:p14="http://schemas.microsoft.com/office/powerpoint/2010/main" val="93014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1FE77D-57BA-F8FE-E58C-E877790FF3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C82F86-CB83-5E48-1477-E458C8AEE0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4530C-7BDE-5CBD-F96B-6EEE432DC6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C556E-F699-46B7-83A2-00A3648B9C60}" type="datetime1">
              <a:rPr lang="en-US" smtClean="0"/>
              <a:t>11/6/2024</a:t>
            </a:fld>
            <a:endParaRPr lang="en-US"/>
          </a:p>
        </p:txBody>
      </p:sp>
      <p:sp>
        <p:nvSpPr>
          <p:cNvPr id="5" name="Footer Placeholder 4">
            <a:extLst>
              <a:ext uri="{FF2B5EF4-FFF2-40B4-BE49-F238E27FC236}">
                <a16:creationId xmlns:a16="http://schemas.microsoft.com/office/drawing/2014/main" id="{9D2FBEDB-55E8-E982-1553-84D4621735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EB35EA-B22E-192E-724F-87E24434F0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F6C0B-8C07-4C91-A2A0-DA092BB888BB}" type="slidenum">
              <a:rPr lang="en-US" smtClean="0"/>
              <a:t>‹#›</a:t>
            </a:fld>
            <a:endParaRPr lang="en-US"/>
          </a:p>
        </p:txBody>
      </p:sp>
    </p:spTree>
    <p:extLst>
      <p:ext uri="{BB962C8B-B14F-4D97-AF65-F5344CB8AC3E}">
        <p14:creationId xmlns:p14="http://schemas.microsoft.com/office/powerpoint/2010/main" val="1245610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94662E-99FA-3471-AA56-2E2319BCFBD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274340"/>
          </a:xfrm>
          <a:prstGeom prst="rect">
            <a:avLst/>
          </a:prstGeom>
        </p:spPr>
      </p:pic>
      <p:sp>
        <p:nvSpPr>
          <p:cNvPr id="2" name="Title 1">
            <a:extLst>
              <a:ext uri="{FF2B5EF4-FFF2-40B4-BE49-F238E27FC236}">
                <a16:creationId xmlns:a16="http://schemas.microsoft.com/office/drawing/2014/main" id="{1DF661BA-EDE3-A539-0B9B-857CF63D0FD5}"/>
              </a:ext>
            </a:extLst>
          </p:cNvPr>
          <p:cNvSpPr>
            <a:spLocks noGrp="1"/>
          </p:cNvSpPr>
          <p:nvPr>
            <p:ph type="ctrTitle"/>
          </p:nvPr>
        </p:nvSpPr>
        <p:spPr>
          <a:xfrm>
            <a:off x="1524000" y="2033740"/>
            <a:ext cx="9144000" cy="2387600"/>
          </a:xfrm>
        </p:spPr>
        <p:txBody>
          <a:bodyPr>
            <a:normAutofit/>
          </a:bodyPr>
          <a:lstStyle/>
          <a:p>
            <a:r>
              <a:rPr lang="en-US" b="1" dirty="0">
                <a:effectLst>
                  <a:outerShdw blurRad="38100" dist="38100" dir="2700000" algn="tl">
                    <a:srgbClr val="000000">
                      <a:alpha val="43137"/>
                    </a:srgbClr>
                  </a:outerShdw>
                </a:effectLst>
              </a:rPr>
              <a:t>Customer Service Training</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 for Municipal Workers</a:t>
            </a:r>
          </a:p>
        </p:txBody>
      </p:sp>
      <p:sp>
        <p:nvSpPr>
          <p:cNvPr id="3" name="Subtitle 2">
            <a:extLst>
              <a:ext uri="{FF2B5EF4-FFF2-40B4-BE49-F238E27FC236}">
                <a16:creationId xmlns:a16="http://schemas.microsoft.com/office/drawing/2014/main" id="{3466F6D0-13C6-4509-C776-522B3CB996DB}"/>
              </a:ext>
            </a:extLst>
          </p:cNvPr>
          <p:cNvSpPr>
            <a:spLocks noGrp="1"/>
          </p:cNvSpPr>
          <p:nvPr>
            <p:ph type="subTitle" idx="1"/>
          </p:nvPr>
        </p:nvSpPr>
        <p:spPr>
          <a:xfrm>
            <a:off x="1524000" y="4513415"/>
            <a:ext cx="9144000" cy="541945"/>
          </a:xfrm>
        </p:spPr>
        <p:txBody>
          <a:bodyPr/>
          <a:lstStyle/>
          <a:p>
            <a:r>
              <a:rPr lang="en-US" dirty="0"/>
              <a:t>Presented by: Thomas Faulkner, MBA, MSML, SPHR, LSSBB</a:t>
            </a:r>
          </a:p>
        </p:txBody>
      </p:sp>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1</a:t>
            </a:fld>
            <a:endParaRPr lang="en-US" dirty="0">
              <a:solidFill>
                <a:schemeClr val="bg1">
                  <a:lumMod val="95000"/>
                </a:schemeClr>
              </a:solidFill>
            </a:endParaRPr>
          </a:p>
        </p:txBody>
      </p:sp>
    </p:spTree>
    <p:extLst>
      <p:ext uri="{BB962C8B-B14F-4D97-AF65-F5344CB8AC3E}">
        <p14:creationId xmlns:p14="http://schemas.microsoft.com/office/powerpoint/2010/main" val="2240495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a:t>Communication Skills: Tone and Emphasis</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10</a:t>
            </a:fld>
            <a:endParaRPr lang="en-US" dirty="0">
              <a:solidFill>
                <a:schemeClr val="bg1">
                  <a:lumMod val="95000"/>
                </a:schemeClr>
              </a:solidFill>
            </a:endParaRPr>
          </a:p>
        </p:txBody>
      </p:sp>
      <p:sp>
        <p:nvSpPr>
          <p:cNvPr id="12" name="AutoShape 3">
            <a:extLst>
              <a:ext uri="{FF2B5EF4-FFF2-40B4-BE49-F238E27FC236}">
                <a16:creationId xmlns:a16="http://schemas.microsoft.com/office/drawing/2014/main" id="{38C6C3A1-8873-57B8-755A-BF74071033CE}"/>
              </a:ext>
            </a:extLst>
          </p:cNvPr>
          <p:cNvSpPr>
            <a:spLocks noChangeAspect="1" noChangeArrowheads="1" noTextEdit="1"/>
          </p:cNvSpPr>
          <p:nvPr/>
        </p:nvSpPr>
        <p:spPr bwMode="auto">
          <a:xfrm>
            <a:off x="696913" y="1585913"/>
            <a:ext cx="10529887"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5">
            <a:extLst>
              <a:ext uri="{FF2B5EF4-FFF2-40B4-BE49-F238E27FC236}">
                <a16:creationId xmlns:a16="http://schemas.microsoft.com/office/drawing/2014/main" id="{6A947880-29EA-D475-EBD9-20516A3DE0D3}"/>
              </a:ext>
            </a:extLst>
          </p:cNvPr>
          <p:cNvSpPr>
            <a:spLocks noChangeArrowheads="1"/>
          </p:cNvSpPr>
          <p:nvPr/>
        </p:nvSpPr>
        <p:spPr bwMode="auto">
          <a:xfrm>
            <a:off x="696913" y="1612901"/>
            <a:ext cx="5257800" cy="3698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6">
            <a:extLst>
              <a:ext uri="{FF2B5EF4-FFF2-40B4-BE49-F238E27FC236}">
                <a16:creationId xmlns:a16="http://schemas.microsoft.com/office/drawing/2014/main" id="{9F12D51A-0512-D740-89D0-0FBBB89883B3}"/>
              </a:ext>
            </a:extLst>
          </p:cNvPr>
          <p:cNvSpPr>
            <a:spLocks noChangeArrowheads="1"/>
          </p:cNvSpPr>
          <p:nvPr/>
        </p:nvSpPr>
        <p:spPr bwMode="auto">
          <a:xfrm>
            <a:off x="5954713" y="1612901"/>
            <a:ext cx="5259387" cy="3698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7">
            <a:extLst>
              <a:ext uri="{FF2B5EF4-FFF2-40B4-BE49-F238E27FC236}">
                <a16:creationId xmlns:a16="http://schemas.microsoft.com/office/drawing/2014/main" id="{E9B7353A-AF25-35A7-838B-D766EE625AED}"/>
              </a:ext>
            </a:extLst>
          </p:cNvPr>
          <p:cNvSpPr>
            <a:spLocks noChangeArrowheads="1"/>
          </p:cNvSpPr>
          <p:nvPr/>
        </p:nvSpPr>
        <p:spPr bwMode="auto">
          <a:xfrm>
            <a:off x="696913" y="1982788"/>
            <a:ext cx="5257800" cy="519113"/>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1E5DCFE1-4884-692C-ED9B-6A27148787CB}"/>
              </a:ext>
            </a:extLst>
          </p:cNvPr>
          <p:cNvSpPr>
            <a:spLocks noChangeArrowheads="1"/>
          </p:cNvSpPr>
          <p:nvPr/>
        </p:nvSpPr>
        <p:spPr bwMode="auto">
          <a:xfrm>
            <a:off x="5954713" y="1982788"/>
            <a:ext cx="5259387" cy="519113"/>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a:extLst>
              <a:ext uri="{FF2B5EF4-FFF2-40B4-BE49-F238E27FC236}">
                <a16:creationId xmlns:a16="http://schemas.microsoft.com/office/drawing/2014/main" id="{686E3B6B-FCBB-4F2C-628A-328C4C07D40C}"/>
              </a:ext>
            </a:extLst>
          </p:cNvPr>
          <p:cNvSpPr>
            <a:spLocks noChangeArrowheads="1"/>
          </p:cNvSpPr>
          <p:nvPr/>
        </p:nvSpPr>
        <p:spPr bwMode="auto">
          <a:xfrm>
            <a:off x="696913" y="2501901"/>
            <a:ext cx="5257800" cy="51752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a:extLst>
              <a:ext uri="{FF2B5EF4-FFF2-40B4-BE49-F238E27FC236}">
                <a16:creationId xmlns:a16="http://schemas.microsoft.com/office/drawing/2014/main" id="{AA4CDF1E-0C3A-F1AA-0C0E-D6655FBB0592}"/>
              </a:ext>
            </a:extLst>
          </p:cNvPr>
          <p:cNvSpPr>
            <a:spLocks noChangeArrowheads="1"/>
          </p:cNvSpPr>
          <p:nvPr/>
        </p:nvSpPr>
        <p:spPr bwMode="auto">
          <a:xfrm>
            <a:off x="5954713" y="2501901"/>
            <a:ext cx="5259387" cy="51752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a:extLst>
              <a:ext uri="{FF2B5EF4-FFF2-40B4-BE49-F238E27FC236}">
                <a16:creationId xmlns:a16="http://schemas.microsoft.com/office/drawing/2014/main" id="{9B396A8A-B30F-D78D-FD58-446097C2A050}"/>
              </a:ext>
            </a:extLst>
          </p:cNvPr>
          <p:cNvSpPr>
            <a:spLocks noChangeArrowheads="1"/>
          </p:cNvSpPr>
          <p:nvPr/>
        </p:nvSpPr>
        <p:spPr bwMode="auto">
          <a:xfrm>
            <a:off x="696913" y="3019426"/>
            <a:ext cx="5257800" cy="519113"/>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2">
            <a:extLst>
              <a:ext uri="{FF2B5EF4-FFF2-40B4-BE49-F238E27FC236}">
                <a16:creationId xmlns:a16="http://schemas.microsoft.com/office/drawing/2014/main" id="{90F37654-442B-B49D-FEA8-D346E6E7009D}"/>
              </a:ext>
            </a:extLst>
          </p:cNvPr>
          <p:cNvSpPr>
            <a:spLocks noChangeArrowheads="1"/>
          </p:cNvSpPr>
          <p:nvPr/>
        </p:nvSpPr>
        <p:spPr bwMode="auto">
          <a:xfrm>
            <a:off x="5954713" y="3019426"/>
            <a:ext cx="5259387" cy="519113"/>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a:extLst>
              <a:ext uri="{FF2B5EF4-FFF2-40B4-BE49-F238E27FC236}">
                <a16:creationId xmlns:a16="http://schemas.microsoft.com/office/drawing/2014/main" id="{9F459836-131E-F026-07BB-2AFAD09AA226}"/>
              </a:ext>
            </a:extLst>
          </p:cNvPr>
          <p:cNvSpPr>
            <a:spLocks noChangeArrowheads="1"/>
          </p:cNvSpPr>
          <p:nvPr/>
        </p:nvSpPr>
        <p:spPr bwMode="auto">
          <a:xfrm>
            <a:off x="696913" y="3538538"/>
            <a:ext cx="5257800" cy="51752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a:extLst>
              <a:ext uri="{FF2B5EF4-FFF2-40B4-BE49-F238E27FC236}">
                <a16:creationId xmlns:a16="http://schemas.microsoft.com/office/drawing/2014/main" id="{DFDF2B74-B5ED-6088-9B74-AF4669B235C0}"/>
              </a:ext>
            </a:extLst>
          </p:cNvPr>
          <p:cNvSpPr>
            <a:spLocks noChangeArrowheads="1"/>
          </p:cNvSpPr>
          <p:nvPr/>
        </p:nvSpPr>
        <p:spPr bwMode="auto">
          <a:xfrm>
            <a:off x="5954713" y="3538538"/>
            <a:ext cx="5259387" cy="51752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a:extLst>
              <a:ext uri="{FF2B5EF4-FFF2-40B4-BE49-F238E27FC236}">
                <a16:creationId xmlns:a16="http://schemas.microsoft.com/office/drawing/2014/main" id="{B2BB6109-470B-3372-E906-94316E18D67D}"/>
              </a:ext>
            </a:extLst>
          </p:cNvPr>
          <p:cNvSpPr>
            <a:spLocks noChangeArrowheads="1"/>
          </p:cNvSpPr>
          <p:nvPr/>
        </p:nvSpPr>
        <p:spPr bwMode="auto">
          <a:xfrm>
            <a:off x="696913" y="4056063"/>
            <a:ext cx="5257800" cy="519113"/>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a:extLst>
              <a:ext uri="{FF2B5EF4-FFF2-40B4-BE49-F238E27FC236}">
                <a16:creationId xmlns:a16="http://schemas.microsoft.com/office/drawing/2014/main" id="{88CB5B00-1223-D887-B4DB-56C32CB643C1}"/>
              </a:ext>
            </a:extLst>
          </p:cNvPr>
          <p:cNvSpPr>
            <a:spLocks noChangeArrowheads="1"/>
          </p:cNvSpPr>
          <p:nvPr/>
        </p:nvSpPr>
        <p:spPr bwMode="auto">
          <a:xfrm>
            <a:off x="5954713" y="4056063"/>
            <a:ext cx="5259387" cy="519113"/>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7">
            <a:extLst>
              <a:ext uri="{FF2B5EF4-FFF2-40B4-BE49-F238E27FC236}">
                <a16:creationId xmlns:a16="http://schemas.microsoft.com/office/drawing/2014/main" id="{147457AF-7AE0-7E53-10F9-5BEE5BB80863}"/>
              </a:ext>
            </a:extLst>
          </p:cNvPr>
          <p:cNvSpPr>
            <a:spLocks noChangeArrowheads="1"/>
          </p:cNvSpPr>
          <p:nvPr/>
        </p:nvSpPr>
        <p:spPr bwMode="auto">
          <a:xfrm>
            <a:off x="696913" y="4575176"/>
            <a:ext cx="5257800" cy="51752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8">
            <a:extLst>
              <a:ext uri="{FF2B5EF4-FFF2-40B4-BE49-F238E27FC236}">
                <a16:creationId xmlns:a16="http://schemas.microsoft.com/office/drawing/2014/main" id="{EE6C0005-3ED0-56D7-983A-817A04CDFB08}"/>
              </a:ext>
            </a:extLst>
          </p:cNvPr>
          <p:cNvSpPr>
            <a:spLocks noChangeArrowheads="1"/>
          </p:cNvSpPr>
          <p:nvPr/>
        </p:nvSpPr>
        <p:spPr bwMode="auto">
          <a:xfrm>
            <a:off x="5954713" y="4575176"/>
            <a:ext cx="5259387" cy="51752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9">
            <a:extLst>
              <a:ext uri="{FF2B5EF4-FFF2-40B4-BE49-F238E27FC236}">
                <a16:creationId xmlns:a16="http://schemas.microsoft.com/office/drawing/2014/main" id="{2FF3B1F8-78B6-61D1-1C59-BCA979AB9729}"/>
              </a:ext>
            </a:extLst>
          </p:cNvPr>
          <p:cNvSpPr>
            <a:spLocks noChangeArrowheads="1"/>
          </p:cNvSpPr>
          <p:nvPr/>
        </p:nvSpPr>
        <p:spPr bwMode="auto">
          <a:xfrm>
            <a:off x="696913" y="5092701"/>
            <a:ext cx="5257800" cy="519113"/>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0">
            <a:extLst>
              <a:ext uri="{FF2B5EF4-FFF2-40B4-BE49-F238E27FC236}">
                <a16:creationId xmlns:a16="http://schemas.microsoft.com/office/drawing/2014/main" id="{75EF75D8-4F2E-D177-9EAA-97C8A446840E}"/>
              </a:ext>
            </a:extLst>
          </p:cNvPr>
          <p:cNvSpPr>
            <a:spLocks noChangeArrowheads="1"/>
          </p:cNvSpPr>
          <p:nvPr/>
        </p:nvSpPr>
        <p:spPr bwMode="auto">
          <a:xfrm>
            <a:off x="5954713" y="5092701"/>
            <a:ext cx="5259387" cy="519113"/>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Line 21">
            <a:extLst>
              <a:ext uri="{FF2B5EF4-FFF2-40B4-BE49-F238E27FC236}">
                <a16:creationId xmlns:a16="http://schemas.microsoft.com/office/drawing/2014/main" id="{52C88840-088D-8A9A-EE6C-A6A55A990C99}"/>
              </a:ext>
            </a:extLst>
          </p:cNvPr>
          <p:cNvSpPr>
            <a:spLocks noChangeShapeType="1"/>
          </p:cNvSpPr>
          <p:nvPr/>
        </p:nvSpPr>
        <p:spPr bwMode="auto">
          <a:xfrm>
            <a:off x="5954713" y="1612901"/>
            <a:ext cx="0" cy="3998913"/>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2">
            <a:extLst>
              <a:ext uri="{FF2B5EF4-FFF2-40B4-BE49-F238E27FC236}">
                <a16:creationId xmlns:a16="http://schemas.microsoft.com/office/drawing/2014/main" id="{557866C2-14A6-DAE6-C7E6-8558219A0DCE}"/>
              </a:ext>
            </a:extLst>
          </p:cNvPr>
          <p:cNvSpPr>
            <a:spLocks noChangeShapeType="1"/>
          </p:cNvSpPr>
          <p:nvPr/>
        </p:nvSpPr>
        <p:spPr bwMode="auto">
          <a:xfrm>
            <a:off x="696913" y="1982788"/>
            <a:ext cx="10517187" cy="0"/>
          </a:xfrm>
          <a:prstGeom prst="line">
            <a:avLst/>
          </a:prstGeom>
          <a:noFill/>
          <a:ln w="254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3">
            <a:extLst>
              <a:ext uri="{FF2B5EF4-FFF2-40B4-BE49-F238E27FC236}">
                <a16:creationId xmlns:a16="http://schemas.microsoft.com/office/drawing/2014/main" id="{D2084A0A-0115-0ECC-AAF1-6AB2522CD925}"/>
              </a:ext>
            </a:extLst>
          </p:cNvPr>
          <p:cNvSpPr>
            <a:spLocks noChangeArrowheads="1"/>
          </p:cNvSpPr>
          <p:nvPr/>
        </p:nvSpPr>
        <p:spPr bwMode="auto">
          <a:xfrm>
            <a:off x="8137525" y="1652588"/>
            <a:ext cx="101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Inference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4">
            <a:extLst>
              <a:ext uri="{FF2B5EF4-FFF2-40B4-BE49-F238E27FC236}">
                <a16:creationId xmlns:a16="http://schemas.microsoft.com/office/drawing/2014/main" id="{62C114FA-3084-871C-AB4B-6962A17AC7CD}"/>
              </a:ext>
            </a:extLst>
          </p:cNvPr>
          <p:cNvSpPr>
            <a:spLocks noChangeArrowheads="1"/>
          </p:cNvSpPr>
          <p:nvPr/>
        </p:nvSpPr>
        <p:spPr bwMode="auto">
          <a:xfrm>
            <a:off x="2892425" y="1652588"/>
            <a:ext cx="9921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Sentence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25">
            <a:extLst>
              <a:ext uri="{FF2B5EF4-FFF2-40B4-BE49-F238E27FC236}">
                <a16:creationId xmlns:a16="http://schemas.microsoft.com/office/drawing/2014/main" id="{A1C10123-A77C-7DBB-CD3C-4C03F55B3AE9}"/>
              </a:ext>
            </a:extLst>
          </p:cNvPr>
          <p:cNvSpPr>
            <a:spLocks noChangeArrowheads="1"/>
          </p:cNvSpPr>
          <p:nvPr/>
        </p:nvSpPr>
        <p:spPr bwMode="auto">
          <a:xfrm>
            <a:off x="6046788" y="2101851"/>
            <a:ext cx="4259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Someone could have said it, but it wasn’t me.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Rectangle 26">
            <a:extLst>
              <a:ext uri="{FF2B5EF4-FFF2-40B4-BE49-F238E27FC236}">
                <a16:creationId xmlns:a16="http://schemas.microsoft.com/office/drawing/2014/main" id="{2B7F2884-B7A7-CAE8-13AA-18D2C2B7DE1A}"/>
              </a:ext>
            </a:extLst>
          </p:cNvPr>
          <p:cNvSpPr>
            <a:spLocks noChangeArrowheads="1"/>
          </p:cNvSpPr>
          <p:nvPr/>
        </p:nvSpPr>
        <p:spPr bwMode="auto">
          <a:xfrm>
            <a:off x="788988" y="2024063"/>
            <a:ext cx="2857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panose="020F050202020403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27">
            <a:extLst>
              <a:ext uri="{FF2B5EF4-FFF2-40B4-BE49-F238E27FC236}">
                <a16:creationId xmlns:a16="http://schemas.microsoft.com/office/drawing/2014/main" id="{3D35C319-CB5A-49E6-2954-D33BA5B21E32}"/>
              </a:ext>
            </a:extLst>
          </p:cNvPr>
          <p:cNvSpPr>
            <a:spLocks noChangeArrowheads="1"/>
          </p:cNvSpPr>
          <p:nvPr/>
        </p:nvSpPr>
        <p:spPr bwMode="auto">
          <a:xfrm>
            <a:off x="952500" y="2071688"/>
            <a:ext cx="40513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never said she stole my money.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28">
            <a:extLst>
              <a:ext uri="{FF2B5EF4-FFF2-40B4-BE49-F238E27FC236}">
                <a16:creationId xmlns:a16="http://schemas.microsoft.com/office/drawing/2014/main" id="{28596A27-EBD9-9CD1-B835-D35ADDD98976}"/>
              </a:ext>
            </a:extLst>
          </p:cNvPr>
          <p:cNvSpPr>
            <a:spLocks noChangeArrowheads="1"/>
          </p:cNvSpPr>
          <p:nvPr/>
        </p:nvSpPr>
        <p:spPr bwMode="auto">
          <a:xfrm>
            <a:off x="6046788" y="2617788"/>
            <a:ext cx="2471737"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I didn’t say it at any time.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29">
            <a:extLst>
              <a:ext uri="{FF2B5EF4-FFF2-40B4-BE49-F238E27FC236}">
                <a16:creationId xmlns:a16="http://schemas.microsoft.com/office/drawing/2014/main" id="{C7544E4A-BF87-526F-6045-46ED016A5117}"/>
              </a:ext>
            </a:extLst>
          </p:cNvPr>
          <p:cNvSpPr>
            <a:spLocks noChangeArrowheads="1"/>
          </p:cNvSpPr>
          <p:nvPr/>
        </p:nvSpPr>
        <p:spPr bwMode="auto">
          <a:xfrm>
            <a:off x="788988" y="2587626"/>
            <a:ext cx="30321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I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0">
            <a:extLst>
              <a:ext uri="{FF2B5EF4-FFF2-40B4-BE49-F238E27FC236}">
                <a16:creationId xmlns:a16="http://schemas.microsoft.com/office/drawing/2014/main" id="{7ACDBFDB-2377-D836-4018-5449B8B38D95}"/>
              </a:ext>
            </a:extLst>
          </p:cNvPr>
          <p:cNvSpPr>
            <a:spLocks noChangeArrowheads="1"/>
          </p:cNvSpPr>
          <p:nvPr/>
        </p:nvSpPr>
        <p:spPr bwMode="auto">
          <a:xfrm>
            <a:off x="935038" y="2541588"/>
            <a:ext cx="1033462"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panose="020F0502020204030204" pitchFamily="34" charset="0"/>
              </a:rPr>
              <a:t>never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1">
            <a:extLst>
              <a:ext uri="{FF2B5EF4-FFF2-40B4-BE49-F238E27FC236}">
                <a16:creationId xmlns:a16="http://schemas.microsoft.com/office/drawing/2014/main" id="{76D05AD0-82AD-F6A3-7C35-D7A4A2031592}"/>
              </a:ext>
            </a:extLst>
          </p:cNvPr>
          <p:cNvSpPr>
            <a:spLocks noChangeArrowheads="1"/>
          </p:cNvSpPr>
          <p:nvPr/>
        </p:nvSpPr>
        <p:spPr bwMode="auto">
          <a:xfrm>
            <a:off x="1841500" y="2587626"/>
            <a:ext cx="32734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said she stole my money.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2">
            <a:extLst>
              <a:ext uri="{FF2B5EF4-FFF2-40B4-BE49-F238E27FC236}">
                <a16:creationId xmlns:a16="http://schemas.microsoft.com/office/drawing/2014/main" id="{3802636C-5C67-B295-D79D-91437488AD17}"/>
              </a:ext>
            </a:extLst>
          </p:cNvPr>
          <p:cNvSpPr>
            <a:spLocks noChangeArrowheads="1"/>
          </p:cNvSpPr>
          <p:nvPr/>
        </p:nvSpPr>
        <p:spPr bwMode="auto">
          <a:xfrm>
            <a:off x="6046788" y="3138488"/>
            <a:ext cx="39449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I didn’t say it, but I could have thought it.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 name="Rectangle 33">
            <a:extLst>
              <a:ext uri="{FF2B5EF4-FFF2-40B4-BE49-F238E27FC236}">
                <a16:creationId xmlns:a16="http://schemas.microsoft.com/office/drawing/2014/main" id="{103BF5DC-856C-A000-6F08-922F4685837D}"/>
              </a:ext>
            </a:extLst>
          </p:cNvPr>
          <p:cNvSpPr>
            <a:spLocks noChangeArrowheads="1"/>
          </p:cNvSpPr>
          <p:nvPr/>
        </p:nvSpPr>
        <p:spPr bwMode="auto">
          <a:xfrm>
            <a:off x="788988" y="3108326"/>
            <a:ext cx="108108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I never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4">
            <a:extLst>
              <a:ext uri="{FF2B5EF4-FFF2-40B4-BE49-F238E27FC236}">
                <a16:creationId xmlns:a16="http://schemas.microsoft.com/office/drawing/2014/main" id="{5563232E-447D-5C62-4EA7-65BBF5D5FA50}"/>
              </a:ext>
            </a:extLst>
          </p:cNvPr>
          <p:cNvSpPr>
            <a:spLocks noChangeArrowheads="1"/>
          </p:cNvSpPr>
          <p:nvPr/>
        </p:nvSpPr>
        <p:spPr bwMode="auto">
          <a:xfrm>
            <a:off x="1706563" y="3060701"/>
            <a:ext cx="785812"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panose="020F0502020204030204" pitchFamily="34" charset="0"/>
              </a:rPr>
              <a:t>said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5">
            <a:extLst>
              <a:ext uri="{FF2B5EF4-FFF2-40B4-BE49-F238E27FC236}">
                <a16:creationId xmlns:a16="http://schemas.microsoft.com/office/drawing/2014/main" id="{C814EC4C-5221-67C3-290A-76E6ADD65D3B}"/>
              </a:ext>
            </a:extLst>
          </p:cNvPr>
          <p:cNvSpPr>
            <a:spLocks noChangeArrowheads="1"/>
          </p:cNvSpPr>
          <p:nvPr/>
        </p:nvSpPr>
        <p:spPr bwMode="auto">
          <a:xfrm>
            <a:off x="2371725" y="3108326"/>
            <a:ext cx="270986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she stole my money.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6">
            <a:extLst>
              <a:ext uri="{FF2B5EF4-FFF2-40B4-BE49-F238E27FC236}">
                <a16:creationId xmlns:a16="http://schemas.microsoft.com/office/drawing/2014/main" id="{CF0FB9F9-A5F7-A3EB-F943-BDF6FBB0BFE0}"/>
              </a:ext>
            </a:extLst>
          </p:cNvPr>
          <p:cNvSpPr>
            <a:spLocks noChangeArrowheads="1"/>
          </p:cNvSpPr>
          <p:nvPr/>
        </p:nvSpPr>
        <p:spPr bwMode="auto">
          <a:xfrm>
            <a:off x="6046788" y="3654426"/>
            <a:ext cx="5186362"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Someone probably stole it but I didn’t think it was her.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7">
            <a:extLst>
              <a:ext uri="{FF2B5EF4-FFF2-40B4-BE49-F238E27FC236}">
                <a16:creationId xmlns:a16="http://schemas.microsoft.com/office/drawing/2014/main" id="{14FB3AE7-669A-083A-01F7-77EAAAF59148}"/>
              </a:ext>
            </a:extLst>
          </p:cNvPr>
          <p:cNvSpPr>
            <a:spLocks noChangeArrowheads="1"/>
          </p:cNvSpPr>
          <p:nvPr/>
        </p:nvSpPr>
        <p:spPr bwMode="auto">
          <a:xfrm>
            <a:off x="788988" y="3624263"/>
            <a:ext cx="16446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I never said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8">
            <a:extLst>
              <a:ext uri="{FF2B5EF4-FFF2-40B4-BE49-F238E27FC236}">
                <a16:creationId xmlns:a16="http://schemas.microsoft.com/office/drawing/2014/main" id="{AFF65237-CC27-56F1-339B-CA3451F9FB4B}"/>
              </a:ext>
            </a:extLst>
          </p:cNvPr>
          <p:cNvSpPr>
            <a:spLocks noChangeArrowheads="1"/>
          </p:cNvSpPr>
          <p:nvPr/>
        </p:nvSpPr>
        <p:spPr bwMode="auto">
          <a:xfrm>
            <a:off x="2270125" y="3576638"/>
            <a:ext cx="7016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panose="020F0502020204030204" pitchFamily="34" charset="0"/>
              </a:rPr>
              <a:t>she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9">
            <a:extLst>
              <a:ext uri="{FF2B5EF4-FFF2-40B4-BE49-F238E27FC236}">
                <a16:creationId xmlns:a16="http://schemas.microsoft.com/office/drawing/2014/main" id="{F1A40DA6-4CC0-96E2-DCD4-EF29399F0457}"/>
              </a:ext>
            </a:extLst>
          </p:cNvPr>
          <p:cNvSpPr>
            <a:spLocks noChangeArrowheads="1"/>
          </p:cNvSpPr>
          <p:nvPr/>
        </p:nvSpPr>
        <p:spPr bwMode="auto">
          <a:xfrm>
            <a:off x="2849563" y="3624263"/>
            <a:ext cx="2209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stole my money.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0">
            <a:extLst>
              <a:ext uri="{FF2B5EF4-FFF2-40B4-BE49-F238E27FC236}">
                <a16:creationId xmlns:a16="http://schemas.microsoft.com/office/drawing/2014/main" id="{ABFA8076-9A91-BB8E-D179-43F51C0B6402}"/>
              </a:ext>
            </a:extLst>
          </p:cNvPr>
          <p:cNvSpPr>
            <a:spLocks noChangeArrowheads="1"/>
          </p:cNvSpPr>
          <p:nvPr/>
        </p:nvSpPr>
        <p:spPr bwMode="auto">
          <a:xfrm>
            <a:off x="6046788" y="4175126"/>
            <a:ext cx="3613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She probably could have borrowed it.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41">
            <a:extLst>
              <a:ext uri="{FF2B5EF4-FFF2-40B4-BE49-F238E27FC236}">
                <a16:creationId xmlns:a16="http://schemas.microsoft.com/office/drawing/2014/main" id="{AC277A6E-D506-66A1-D1CC-9ECD809A92E5}"/>
              </a:ext>
            </a:extLst>
          </p:cNvPr>
          <p:cNvSpPr>
            <a:spLocks noChangeArrowheads="1"/>
          </p:cNvSpPr>
          <p:nvPr/>
        </p:nvSpPr>
        <p:spPr bwMode="auto">
          <a:xfrm>
            <a:off x="788988" y="4144963"/>
            <a:ext cx="214471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I never said she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2">
            <a:extLst>
              <a:ext uri="{FF2B5EF4-FFF2-40B4-BE49-F238E27FC236}">
                <a16:creationId xmlns:a16="http://schemas.microsoft.com/office/drawing/2014/main" id="{4AE5252A-922A-BBA0-4D93-42D077583549}"/>
              </a:ext>
            </a:extLst>
          </p:cNvPr>
          <p:cNvSpPr>
            <a:spLocks noChangeArrowheads="1"/>
          </p:cNvSpPr>
          <p:nvPr/>
        </p:nvSpPr>
        <p:spPr bwMode="auto">
          <a:xfrm>
            <a:off x="2770188" y="4097338"/>
            <a:ext cx="912812"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panose="020F0502020204030204" pitchFamily="34" charset="0"/>
              </a:rPr>
              <a:t>stole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3">
            <a:extLst>
              <a:ext uri="{FF2B5EF4-FFF2-40B4-BE49-F238E27FC236}">
                <a16:creationId xmlns:a16="http://schemas.microsoft.com/office/drawing/2014/main" id="{50EB02AE-1A45-E33A-6A7F-DC6E97099345}"/>
              </a:ext>
            </a:extLst>
          </p:cNvPr>
          <p:cNvSpPr>
            <a:spLocks noChangeArrowheads="1"/>
          </p:cNvSpPr>
          <p:nvPr/>
        </p:nvSpPr>
        <p:spPr bwMode="auto">
          <a:xfrm>
            <a:off x="3554413" y="4144963"/>
            <a:ext cx="153828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my money.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4">
            <a:extLst>
              <a:ext uri="{FF2B5EF4-FFF2-40B4-BE49-F238E27FC236}">
                <a16:creationId xmlns:a16="http://schemas.microsoft.com/office/drawing/2014/main" id="{3C273351-B337-2C5F-B0D0-01C5F68659CD}"/>
              </a:ext>
            </a:extLst>
          </p:cNvPr>
          <p:cNvSpPr>
            <a:spLocks noChangeArrowheads="1"/>
          </p:cNvSpPr>
          <p:nvPr/>
        </p:nvSpPr>
        <p:spPr bwMode="auto">
          <a:xfrm>
            <a:off x="6046788" y="4691063"/>
            <a:ext cx="42604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She could have stolen someone else’s money.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3" name="Rectangle 45">
            <a:extLst>
              <a:ext uri="{FF2B5EF4-FFF2-40B4-BE49-F238E27FC236}">
                <a16:creationId xmlns:a16="http://schemas.microsoft.com/office/drawing/2014/main" id="{7B9F7F75-2C46-50ED-233B-E58D89FB54AC}"/>
              </a:ext>
            </a:extLst>
          </p:cNvPr>
          <p:cNvSpPr>
            <a:spLocks noChangeArrowheads="1"/>
          </p:cNvSpPr>
          <p:nvPr/>
        </p:nvSpPr>
        <p:spPr bwMode="auto">
          <a:xfrm>
            <a:off x="788988" y="4660901"/>
            <a:ext cx="28162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I never said she stole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6">
            <a:extLst>
              <a:ext uri="{FF2B5EF4-FFF2-40B4-BE49-F238E27FC236}">
                <a16:creationId xmlns:a16="http://schemas.microsoft.com/office/drawing/2014/main" id="{933606E9-4068-1A67-DE8E-7D1EC6A41F2B}"/>
              </a:ext>
            </a:extLst>
          </p:cNvPr>
          <p:cNvSpPr>
            <a:spLocks noChangeArrowheads="1"/>
          </p:cNvSpPr>
          <p:nvPr/>
        </p:nvSpPr>
        <p:spPr bwMode="auto">
          <a:xfrm>
            <a:off x="3436938" y="4613276"/>
            <a:ext cx="6477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panose="020F0502020204030204" pitchFamily="34" charset="0"/>
              </a:rPr>
              <a:t>my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7">
            <a:extLst>
              <a:ext uri="{FF2B5EF4-FFF2-40B4-BE49-F238E27FC236}">
                <a16:creationId xmlns:a16="http://schemas.microsoft.com/office/drawing/2014/main" id="{5B591FE4-64DE-1A09-01B5-32920542E735}"/>
              </a:ext>
            </a:extLst>
          </p:cNvPr>
          <p:cNvSpPr>
            <a:spLocks noChangeArrowheads="1"/>
          </p:cNvSpPr>
          <p:nvPr/>
        </p:nvSpPr>
        <p:spPr bwMode="auto">
          <a:xfrm>
            <a:off x="3954463" y="4660901"/>
            <a:ext cx="10890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money.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8">
            <a:extLst>
              <a:ext uri="{FF2B5EF4-FFF2-40B4-BE49-F238E27FC236}">
                <a16:creationId xmlns:a16="http://schemas.microsoft.com/office/drawing/2014/main" id="{3D446C40-0556-D243-523E-1E6B6BBFA140}"/>
              </a:ext>
            </a:extLst>
          </p:cNvPr>
          <p:cNvSpPr>
            <a:spLocks noChangeArrowheads="1"/>
          </p:cNvSpPr>
          <p:nvPr/>
        </p:nvSpPr>
        <p:spPr bwMode="auto">
          <a:xfrm>
            <a:off x="6046788" y="5211763"/>
            <a:ext cx="3663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She could have stolen something else.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9">
            <a:extLst>
              <a:ext uri="{FF2B5EF4-FFF2-40B4-BE49-F238E27FC236}">
                <a16:creationId xmlns:a16="http://schemas.microsoft.com/office/drawing/2014/main" id="{38F59B97-81AD-A029-CCC9-B002930CE44B}"/>
              </a:ext>
            </a:extLst>
          </p:cNvPr>
          <p:cNvSpPr>
            <a:spLocks noChangeArrowheads="1"/>
          </p:cNvSpPr>
          <p:nvPr/>
        </p:nvSpPr>
        <p:spPr bwMode="auto">
          <a:xfrm>
            <a:off x="788988" y="5181601"/>
            <a:ext cx="326548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I never said she stole my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0">
            <a:extLst>
              <a:ext uri="{FF2B5EF4-FFF2-40B4-BE49-F238E27FC236}">
                <a16:creationId xmlns:a16="http://schemas.microsoft.com/office/drawing/2014/main" id="{870625DE-FFBD-E0C6-4469-A79502DF9B37}"/>
              </a:ext>
            </a:extLst>
          </p:cNvPr>
          <p:cNvSpPr>
            <a:spLocks noChangeArrowheads="1"/>
          </p:cNvSpPr>
          <p:nvPr/>
        </p:nvSpPr>
        <p:spPr bwMode="auto">
          <a:xfrm>
            <a:off x="3879850" y="5133976"/>
            <a:ext cx="12096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Calibri" panose="020F0502020204030204" pitchFamily="34" charset="0"/>
              </a:rPr>
              <a:t>money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1">
            <a:extLst>
              <a:ext uri="{FF2B5EF4-FFF2-40B4-BE49-F238E27FC236}">
                <a16:creationId xmlns:a16="http://schemas.microsoft.com/office/drawing/2014/main" id="{FF744068-94FF-B250-6A79-7912CD363F85}"/>
              </a:ext>
            </a:extLst>
          </p:cNvPr>
          <p:cNvSpPr>
            <a:spLocks noChangeArrowheads="1"/>
          </p:cNvSpPr>
          <p:nvPr/>
        </p:nvSpPr>
        <p:spPr bwMode="auto">
          <a:xfrm>
            <a:off x="4894263" y="5133976"/>
            <a:ext cx="2730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42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40" grpId="0"/>
      <p:bldP spid="44" grpId="0"/>
      <p:bldP spid="48" grpId="0"/>
      <p:bldP spid="52"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err="1"/>
              <a:t>ProblemSolving</a:t>
            </a:r>
            <a:r>
              <a:rPr lang="en-US" b="1" dirty="0"/>
              <a:t> Skills Overview</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11</a:t>
            </a:fld>
            <a:endParaRPr lang="en-US" dirty="0">
              <a:solidFill>
                <a:schemeClr val="bg1">
                  <a:lumMod val="95000"/>
                </a:schemeClr>
              </a:solidFill>
            </a:endParaRPr>
          </a:p>
        </p:txBody>
      </p:sp>
      <p:sp>
        <p:nvSpPr>
          <p:cNvPr id="5" name="Rectangle 2">
            <a:extLst>
              <a:ext uri="{FF2B5EF4-FFF2-40B4-BE49-F238E27FC236}">
                <a16:creationId xmlns:a16="http://schemas.microsoft.com/office/drawing/2014/main" id="{D0D7034C-B618-5053-EFFB-1795D3B55E84}"/>
              </a:ext>
            </a:extLst>
          </p:cNvPr>
          <p:cNvSpPr>
            <a:spLocks noGrp="1" noChangeArrowheads="1"/>
          </p:cNvSpPr>
          <p:nvPr>
            <p:ph idx="1"/>
          </p:nvPr>
        </p:nvSpPr>
        <p:spPr bwMode="auto">
          <a:xfrm>
            <a:off x="838200" y="2163104"/>
            <a:ext cx="5980889"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Objective:</a:t>
            </a:r>
            <a:r>
              <a:rPr kumimoji="0" lang="en-US" altLang="en-US" sz="1800" b="0" i="0" u="none" strike="noStrike" cap="none" normalizeH="0" baseline="0" dirty="0">
                <a:ln>
                  <a:noFill/>
                </a:ln>
                <a:solidFill>
                  <a:schemeClr val="tx1"/>
                </a:solidFill>
                <a:effectLst/>
                <a:latin typeface="Arial" panose="020B0604020202020204" pitchFamily="34" charset="0"/>
              </a:rPr>
              <a:t> Equip you with structured </a:t>
            </a:r>
            <a:r>
              <a:rPr kumimoji="0" lang="en-US" altLang="en-US" sz="1800" b="0" i="0" u="none" strike="noStrike" cap="none" normalizeH="0" baseline="0" dirty="0" err="1">
                <a:ln>
                  <a:noFill/>
                </a:ln>
                <a:solidFill>
                  <a:schemeClr val="tx1"/>
                </a:solidFill>
                <a:effectLst/>
                <a:latin typeface="Arial" panose="020B0604020202020204" pitchFamily="34" charset="0"/>
              </a:rPr>
              <a:t>problemsolving</a:t>
            </a:r>
            <a:r>
              <a:rPr kumimoji="0" lang="en-US" altLang="en-US" sz="1800" b="0" i="0" u="none" strike="noStrike" cap="none" normalizeH="0" baseline="0" dirty="0">
                <a:ln>
                  <a:noFill/>
                </a:ln>
                <a:solidFill>
                  <a:schemeClr val="tx1"/>
                </a:solidFill>
                <a:effectLst/>
                <a:latin typeface="Arial" panose="020B0604020202020204" pitchFamily="34" charset="0"/>
              </a:rPr>
              <a:t> skills that address citizen concerns effectively and within municipal guidelines.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Why </a:t>
            </a:r>
            <a:r>
              <a:rPr kumimoji="0" lang="en-US" altLang="en-US" sz="1800" b="1" i="0" u="none" strike="noStrike" cap="none" normalizeH="0" baseline="0" dirty="0" err="1">
                <a:ln>
                  <a:noFill/>
                </a:ln>
                <a:solidFill>
                  <a:schemeClr val="tx1"/>
                </a:solidFill>
                <a:effectLst/>
                <a:latin typeface="Arial" panose="020B0604020202020204" pitchFamily="34" charset="0"/>
              </a:rPr>
              <a:t>ProblemSolving</a:t>
            </a:r>
            <a:r>
              <a:rPr kumimoji="0" lang="en-US" altLang="en-US" sz="1800" b="1" i="0" u="none" strike="noStrike" cap="none" normalizeH="0" baseline="0" dirty="0">
                <a:ln>
                  <a:noFill/>
                </a:ln>
                <a:solidFill>
                  <a:schemeClr val="tx1"/>
                </a:solidFill>
                <a:effectLst/>
                <a:latin typeface="Arial" panose="020B0604020202020204" pitchFamily="34" charset="0"/>
              </a:rPr>
              <a:t> Matters: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Builds public trust and demonstrates responsiveness.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Helps reduce repeated issues by addressing root causes.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Fosters a reputation for efficiency and commitment to community needs.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6" name="Picture 4" descr="Free Pink Jigsaw Puzzle Piece Stock Photo">
            <a:extLst>
              <a:ext uri="{FF2B5EF4-FFF2-40B4-BE49-F238E27FC236}">
                <a16:creationId xmlns:a16="http://schemas.microsoft.com/office/drawing/2014/main" id="{D30BC26B-9F19-A3D6-FBA7-70962F92B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859" y="1825763"/>
            <a:ext cx="4814526" cy="320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140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a:t>Finding Root Causes</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12</a:t>
            </a:fld>
            <a:endParaRPr lang="en-US" dirty="0">
              <a:solidFill>
                <a:schemeClr val="bg1">
                  <a:lumMod val="95000"/>
                </a:schemeClr>
              </a:solidFill>
            </a:endParaRPr>
          </a:p>
        </p:txBody>
      </p:sp>
      <p:sp>
        <p:nvSpPr>
          <p:cNvPr id="10" name="Rectangle 2">
            <a:extLst>
              <a:ext uri="{FF2B5EF4-FFF2-40B4-BE49-F238E27FC236}">
                <a16:creationId xmlns:a16="http://schemas.microsoft.com/office/drawing/2014/main" id="{EBE87437-E2A7-4F36-3C15-811ACF2D4CE8}"/>
              </a:ext>
            </a:extLst>
          </p:cNvPr>
          <p:cNvSpPr>
            <a:spLocks noGrp="1" noChangeArrowheads="1"/>
          </p:cNvSpPr>
          <p:nvPr>
            <p:ph idx="1"/>
          </p:nvPr>
        </p:nvSpPr>
        <p:spPr bwMode="auto">
          <a:xfrm>
            <a:off x="643647" y="2129804"/>
            <a:ext cx="6729919"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panose="020B0604020202020204" pitchFamily="34" charset="0"/>
              </a:rPr>
              <a:t>Listen Fully Before Responding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Don’t jump to conclusions; understand the full story.</a:t>
            </a:r>
          </a:p>
          <a:p>
            <a:pPr marL="457200" lvl="1"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Ask clarifying questions to get all necessary details.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panose="020B0604020202020204" pitchFamily="34" charset="0"/>
              </a:rPr>
              <a:t>Separate Symptoms from Causes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Symptoms are what the resident sees; the root cause is the underlying issue.</a:t>
            </a:r>
          </a:p>
          <a:p>
            <a:pPr marL="457200" lvl="1" indent="0" eaLnBrk="0" fontAlgn="base" hangingPunct="0">
              <a:lnSpc>
                <a:spcPct val="100000"/>
              </a:lnSpc>
              <a:spcBef>
                <a:spcPct val="0"/>
              </a:spcBef>
              <a:spcAft>
                <a:spcPct val="0"/>
              </a:spcAft>
              <a:buFontTx/>
              <a:buChar char="•"/>
            </a:pPr>
            <a:r>
              <a:rPr kumimoji="0" lang="en-US" altLang="en-US" sz="1600" b="0" i="1" u="none" strike="noStrike" cap="none" normalizeH="0" baseline="0" dirty="0">
                <a:ln>
                  <a:noFill/>
                </a:ln>
                <a:solidFill>
                  <a:schemeClr val="tx1"/>
                </a:solidFill>
                <a:effectLst/>
                <a:latin typeface="Arial" panose="020B0604020202020204" pitchFamily="34" charset="0"/>
              </a:rPr>
              <a:t>Tip:</a:t>
            </a:r>
            <a:r>
              <a:rPr kumimoji="0" lang="en-US" altLang="en-US" sz="1600" b="0" i="0" u="none" strike="noStrike" cap="none" normalizeH="0" baseline="0" dirty="0">
                <a:ln>
                  <a:noFill/>
                </a:ln>
                <a:solidFill>
                  <a:schemeClr val="tx1"/>
                </a:solidFill>
                <a:effectLst/>
                <a:latin typeface="Arial" panose="020B0604020202020204" pitchFamily="34" charset="0"/>
              </a:rPr>
              <a:t> Keep probing with questions like Why might this be happening? or What changed recently?</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panose="020B0604020202020204" pitchFamily="34" charset="0"/>
              </a:rPr>
              <a:t>Common Root Causes in Public Service: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System errors, policy misunderstandings, or infrastructure delays.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4100" name="Picture 4" descr="Free Photo Of Dried Leaves Near Tree Stock Photo">
            <a:extLst>
              <a:ext uri="{FF2B5EF4-FFF2-40B4-BE49-F238E27FC236}">
                <a16:creationId xmlns:a16="http://schemas.microsoft.com/office/drawing/2014/main" id="{BFD2F29D-B931-E947-A1E3-5A4B0C55B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022" y="2059394"/>
            <a:ext cx="4482632" cy="298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104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a:t>Clarify Policies and Limits</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13</a:t>
            </a:fld>
            <a:endParaRPr lang="en-US" dirty="0">
              <a:solidFill>
                <a:schemeClr val="bg1">
                  <a:lumMod val="95000"/>
                </a:schemeClr>
              </a:solidFill>
            </a:endParaRPr>
          </a:p>
        </p:txBody>
      </p:sp>
      <p:sp>
        <p:nvSpPr>
          <p:cNvPr id="10" name="Rectangle 2">
            <a:extLst>
              <a:ext uri="{FF2B5EF4-FFF2-40B4-BE49-F238E27FC236}">
                <a16:creationId xmlns:a16="http://schemas.microsoft.com/office/drawing/2014/main" id="{EBE87437-E2A7-4F36-3C15-811ACF2D4CE8}"/>
              </a:ext>
            </a:extLst>
          </p:cNvPr>
          <p:cNvSpPr>
            <a:spLocks noGrp="1" noChangeArrowheads="1"/>
          </p:cNvSpPr>
          <p:nvPr>
            <p:ph idx="1"/>
          </p:nvPr>
        </p:nvSpPr>
        <p:spPr bwMode="auto">
          <a:xfrm>
            <a:off x="5351833" y="1582453"/>
            <a:ext cx="6117077" cy="418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2000" b="1" dirty="0"/>
              <a:t>Understanding Municipal Policies</a:t>
            </a:r>
          </a:p>
          <a:p>
            <a:pPr lvl="1"/>
            <a:r>
              <a:rPr lang="en-US" sz="1100" b="1" dirty="0"/>
              <a:t>Purpose:</a:t>
            </a:r>
            <a:r>
              <a:rPr lang="en-US" sz="1100" dirty="0"/>
              <a:t> Policies ensure fairness, consistency, and safety.</a:t>
            </a:r>
          </a:p>
          <a:p>
            <a:pPr lvl="1"/>
            <a:r>
              <a:rPr lang="en-US" sz="1100" b="1" dirty="0"/>
              <a:t>Types of Policies:</a:t>
            </a:r>
            <a:r>
              <a:rPr lang="en-US" sz="1100" dirty="0"/>
              <a:t> Service standards, compliance and enforcement, limitations on authority.</a:t>
            </a:r>
          </a:p>
          <a:p>
            <a:pPr marL="0" indent="0">
              <a:buNone/>
            </a:pPr>
            <a:r>
              <a:rPr lang="en-US" sz="2000" b="1" dirty="0"/>
              <a:t>Explaining Policies Clearly</a:t>
            </a:r>
          </a:p>
          <a:p>
            <a:pPr lvl="1"/>
            <a:r>
              <a:rPr lang="en-US" sz="1100" dirty="0"/>
              <a:t>Use accessible language and avoid jargon.</a:t>
            </a:r>
          </a:p>
          <a:p>
            <a:pPr lvl="1"/>
            <a:r>
              <a:rPr lang="en-US" sz="1100" dirty="0"/>
              <a:t>Structure explanations: Start with the purpose, outline steps, and clarify any limitations.</a:t>
            </a:r>
          </a:p>
          <a:p>
            <a:pPr marL="0" indent="0">
              <a:buNone/>
            </a:pPr>
            <a:r>
              <a:rPr lang="en-US" sz="2000" b="1" dirty="0"/>
              <a:t>Handling Resident Pushback</a:t>
            </a:r>
          </a:p>
          <a:p>
            <a:pPr lvl="1"/>
            <a:r>
              <a:rPr lang="en-US" sz="1100" dirty="0"/>
              <a:t>Acknowledge their concerns compassionately.</a:t>
            </a:r>
          </a:p>
          <a:p>
            <a:pPr lvl="1"/>
            <a:r>
              <a:rPr lang="en-US" sz="1100" dirty="0"/>
              <a:t>Reiterate the policy’s importance for consistency and fairness.</a:t>
            </a:r>
          </a:p>
          <a:p>
            <a:pPr lvl="1"/>
            <a:r>
              <a:rPr lang="en-US" sz="1100" dirty="0"/>
              <a:t>Know which policies have flexibility and which don’t.</a:t>
            </a:r>
          </a:p>
          <a:p>
            <a:pPr lvl="1"/>
            <a:r>
              <a:rPr lang="en-US" sz="1100" dirty="0"/>
              <a:t>Offer alternative resources or next steps if available.</a:t>
            </a:r>
          </a:p>
          <a:p>
            <a:pPr marL="0" indent="0">
              <a:buNone/>
            </a:pPr>
            <a:r>
              <a:rPr lang="en-US" sz="2000" b="1" dirty="0"/>
              <a:t>Building Public Trust</a:t>
            </a:r>
          </a:p>
          <a:p>
            <a:pPr lvl="1"/>
            <a:r>
              <a:rPr lang="en-US" sz="1100" dirty="0"/>
              <a:t>Policies create a standard that reinforces fairness across the community.</a:t>
            </a:r>
          </a:p>
          <a:p>
            <a:pPr lvl="1"/>
            <a:r>
              <a:rPr lang="en-US" sz="1100" dirty="0"/>
              <a:t>Consistent application maintains trust and prevents perceived favoritism.</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6146" name="Picture 2" descr="Free Pile of Folders Stock Photo">
            <a:extLst>
              <a:ext uri="{FF2B5EF4-FFF2-40B4-BE49-F238E27FC236}">
                <a16:creationId xmlns:a16="http://schemas.microsoft.com/office/drawing/2014/main" id="{94862A11-FAEF-F7C2-39F0-31DC092AE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97" y="1772698"/>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661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a:xfrm>
            <a:off x="221703" y="429210"/>
            <a:ext cx="10515600" cy="1325563"/>
          </a:xfrm>
        </p:spPr>
        <p:txBody>
          <a:bodyPr/>
          <a:lstStyle/>
          <a:p>
            <a:r>
              <a:rPr lang="en-US" b="1" dirty="0"/>
              <a:t>Managing Public Expectations</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14</a:t>
            </a:fld>
            <a:endParaRPr lang="en-US" dirty="0">
              <a:solidFill>
                <a:schemeClr val="bg1">
                  <a:lumMod val="95000"/>
                </a:schemeClr>
              </a:solidFill>
            </a:endParaRPr>
          </a:p>
        </p:txBody>
      </p:sp>
      <p:sp>
        <p:nvSpPr>
          <p:cNvPr id="5" name="Rectangle 3">
            <a:extLst>
              <a:ext uri="{FF2B5EF4-FFF2-40B4-BE49-F238E27FC236}">
                <a16:creationId xmlns:a16="http://schemas.microsoft.com/office/drawing/2014/main" id="{03691BA8-A93A-704B-8E3D-DD07C9210CFD}"/>
              </a:ext>
            </a:extLst>
          </p:cNvPr>
          <p:cNvSpPr>
            <a:spLocks noGrp="1" noChangeArrowheads="1"/>
          </p:cNvSpPr>
          <p:nvPr>
            <p:ph idx="1"/>
          </p:nvPr>
        </p:nvSpPr>
        <p:spPr bwMode="auto">
          <a:xfrm>
            <a:off x="522993" y="2072437"/>
            <a:ext cx="9913019"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Honesty and Transparency</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Citizens appreciate transparency and are more likely to be understanding when they know the reasons behind delays or limited service </a:t>
            </a:r>
            <a:r>
              <a:rPr kumimoji="0" lang="en-US" alt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(within reason).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Provide a Timeline</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When possible, offer a realistic timeline for when services will be available or when issues will be resolved. Avoid overpromising to manage expectations effectively. </a:t>
            </a:r>
          </a:p>
          <a:p>
            <a:pPr marL="0" marR="0" lvl="0" indent="0" algn="l" defTabSz="914400" rtl="0" eaLnBrk="0" fontAlgn="base" latinLnBrk="0" hangingPunct="0">
              <a:lnSpc>
                <a:spcPct val="100000"/>
              </a:lnSpc>
              <a:spcBef>
                <a:spcPct val="0"/>
              </a:spcBef>
              <a:spcAft>
                <a:spcPct val="0"/>
              </a:spcAft>
              <a:buClrTx/>
              <a:buSzTx/>
              <a:buFontTx/>
              <a:buChar char="•"/>
              <a:tabLst/>
            </a:pPr>
            <a:r>
              <a:rPr lang="en-US" sz="1600" b="1" dirty="0">
                <a:latin typeface="Arial" panose="020B0604020202020204" pitchFamily="34" charset="0"/>
                <a:cs typeface="Arial" panose="020B0604020202020204" pitchFamily="34" charset="0"/>
              </a:rPr>
              <a:t>Tactful Communication</a:t>
            </a:r>
            <a:r>
              <a:rPr lang="en-US" sz="1600" dirty="0">
                <a:latin typeface="Arial" panose="020B0604020202020204" pitchFamily="34" charset="0"/>
                <a:cs typeface="Arial" panose="020B0604020202020204" pitchFamily="34" charset="0"/>
              </a:rPr>
              <a:t>: It’s crucial to communicate why certain requests can’t be fulfilled immediately without sounding dismissive. Frame it in a way that shows empathy and a willingness to help within the given constraints.</a:t>
            </a:r>
          </a:p>
          <a:p>
            <a:pPr marL="0" marR="0" lvl="0" indent="0" algn="l" defTabSz="914400" rtl="0" eaLnBrk="0" fontAlgn="base" latinLnBrk="0" hangingPunct="0">
              <a:lnSpc>
                <a:spcPct val="100000"/>
              </a:lnSpc>
              <a:spcBef>
                <a:spcPct val="0"/>
              </a:spcBef>
              <a:spcAft>
                <a:spcPct val="0"/>
              </a:spcAft>
              <a:buClrTx/>
              <a:buSzTx/>
              <a:buFontTx/>
              <a:buChar char="•"/>
              <a:tabLst/>
            </a:pPr>
            <a:r>
              <a:rPr lang="en-US" sz="1600" b="1" dirty="0">
                <a:latin typeface="Arial" panose="020B0604020202020204" pitchFamily="34" charset="0"/>
                <a:cs typeface="Arial" panose="020B0604020202020204" pitchFamily="34" charset="0"/>
              </a:rPr>
              <a:t>Offer Alternatives</a:t>
            </a:r>
            <a:r>
              <a:rPr lang="en-US" sz="1600" dirty="0">
                <a:latin typeface="Arial" panose="020B0604020202020204" pitchFamily="34" charset="0"/>
                <a:cs typeface="Arial" panose="020B0604020202020204" pitchFamily="34" charset="0"/>
              </a:rPr>
              <a:t>: If immediate service isn't possible, suggest alternative solutions or steps they can take in the meantime. This helps citizens feel like their concerns are still being addressed, even if the timeline isn’t ideal.</a:t>
            </a:r>
          </a:p>
          <a:p>
            <a:pPr marL="0" marR="0" lvl="0" indent="0" algn="l" defTabSz="914400" rtl="0" eaLnBrk="0" fontAlgn="base" latinLnBrk="0" hangingPunct="0">
              <a:lnSpc>
                <a:spcPct val="100000"/>
              </a:lnSpc>
              <a:spcBef>
                <a:spcPct val="0"/>
              </a:spcBef>
              <a:spcAft>
                <a:spcPct val="0"/>
              </a:spcAft>
              <a:buClrTx/>
              <a:buSzTx/>
              <a:buFontTx/>
              <a:buChar char="•"/>
              <a:tabLst/>
            </a:pPr>
            <a:r>
              <a:rPr lang="en-US" sz="1600" b="1" dirty="0">
                <a:latin typeface="Arial" panose="020B0604020202020204" pitchFamily="34" charset="0"/>
                <a:cs typeface="Arial" panose="020B0604020202020204" pitchFamily="34" charset="0"/>
              </a:rPr>
              <a:t>Use Positive Language</a:t>
            </a:r>
            <a:r>
              <a:rPr lang="en-US" sz="1600" dirty="0">
                <a:latin typeface="Arial" panose="020B0604020202020204" pitchFamily="34" charset="0"/>
                <a:cs typeface="Arial" panose="020B0604020202020204" pitchFamily="34" charset="0"/>
              </a:rPr>
              <a:t>: Even when explaining delays or limitations, use positive language to focus on the steps that </a:t>
            </a:r>
            <a:r>
              <a:rPr lang="en-US" sz="1600" b="1" dirty="0">
                <a:latin typeface="Arial" panose="020B0604020202020204" pitchFamily="34" charset="0"/>
                <a:cs typeface="Arial" panose="020B0604020202020204" pitchFamily="34" charset="0"/>
              </a:rPr>
              <a:t>can</a:t>
            </a:r>
            <a:r>
              <a:rPr lang="en-US" sz="1600" dirty="0">
                <a:latin typeface="Arial" panose="020B0604020202020204" pitchFamily="34" charset="0"/>
                <a:cs typeface="Arial" panose="020B0604020202020204" pitchFamily="34" charset="0"/>
              </a:rPr>
              <a:t> be taken, rather than just the challenges.</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9344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a:t>Empower the Resident</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15</a:t>
            </a:fld>
            <a:endParaRPr lang="en-US" dirty="0">
              <a:solidFill>
                <a:schemeClr val="bg1">
                  <a:lumMod val="95000"/>
                </a:schemeClr>
              </a:solidFill>
            </a:endParaRPr>
          </a:p>
        </p:txBody>
      </p:sp>
      <p:sp>
        <p:nvSpPr>
          <p:cNvPr id="10" name="Rectangle 2">
            <a:extLst>
              <a:ext uri="{FF2B5EF4-FFF2-40B4-BE49-F238E27FC236}">
                <a16:creationId xmlns:a16="http://schemas.microsoft.com/office/drawing/2014/main" id="{EBE87437-E2A7-4F36-3C15-811ACF2D4CE8}"/>
              </a:ext>
            </a:extLst>
          </p:cNvPr>
          <p:cNvSpPr>
            <a:spLocks noGrp="1" noChangeArrowheads="1"/>
          </p:cNvSpPr>
          <p:nvPr>
            <p:ph idx="1"/>
          </p:nvPr>
        </p:nvSpPr>
        <p:spPr bwMode="auto">
          <a:xfrm>
            <a:off x="359923" y="1594508"/>
            <a:ext cx="11537005" cy="4156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600" b="1" dirty="0"/>
              <a:t>1. Share Clear Actions Residents Can Take</a:t>
            </a:r>
          </a:p>
          <a:p>
            <a:pPr lvl="1"/>
            <a:r>
              <a:rPr lang="en-US" sz="1600" dirty="0"/>
              <a:t>Empower residents by giving them steps to manage the situation while awaiting resolution.</a:t>
            </a:r>
          </a:p>
          <a:p>
            <a:pPr lvl="2"/>
            <a:r>
              <a:rPr lang="en-US" sz="1600" b="1" dirty="0"/>
              <a:t>Examples of Actions:</a:t>
            </a:r>
            <a:endParaRPr lang="en-US" sz="1600" dirty="0"/>
          </a:p>
          <a:p>
            <a:pPr marL="1657350" lvl="3" indent="-285750"/>
            <a:r>
              <a:rPr lang="en-US" sz="1600" dirty="0"/>
              <a:t>Track relevant changes</a:t>
            </a:r>
          </a:p>
          <a:p>
            <a:pPr marL="1657350" lvl="3" indent="-285750"/>
            <a:r>
              <a:rPr lang="en-US" sz="1600" dirty="0"/>
              <a:t>Document any new developments</a:t>
            </a:r>
          </a:p>
          <a:p>
            <a:pPr marL="0" indent="0">
              <a:buNone/>
            </a:pPr>
            <a:r>
              <a:rPr lang="en-US" sz="1600" b="1" dirty="0"/>
              <a:t>2. Set Realistic Expectations</a:t>
            </a:r>
          </a:p>
          <a:p>
            <a:pPr lvl="1"/>
            <a:r>
              <a:rPr lang="en-US" sz="1600" dirty="0"/>
              <a:t>Build trust by providing accurate, achievable timelines.</a:t>
            </a:r>
          </a:p>
          <a:p>
            <a:pPr lvl="1"/>
            <a:r>
              <a:rPr lang="en-US" sz="1600" b="1" dirty="0"/>
              <a:t>Best Practice:</a:t>
            </a:r>
            <a:r>
              <a:rPr lang="en-US" sz="1600" dirty="0"/>
              <a:t> </a:t>
            </a:r>
            <a:r>
              <a:rPr lang="en-US" sz="1600" dirty="0" err="1"/>
              <a:t>Underpromise</a:t>
            </a:r>
            <a:r>
              <a:rPr lang="en-US" sz="1600" dirty="0"/>
              <a:t> and overdeliver. Only commit to timelines you know can be met.</a:t>
            </a:r>
          </a:p>
          <a:p>
            <a:pPr marL="0" indent="0">
              <a:buNone/>
            </a:pPr>
            <a:r>
              <a:rPr lang="en-US" sz="1600" b="1" dirty="0"/>
              <a:t>3. Communicate </a:t>
            </a:r>
            <a:r>
              <a:rPr lang="en-US" sz="1600" b="1" dirty="0" err="1"/>
              <a:t>FollowUp</a:t>
            </a:r>
            <a:r>
              <a:rPr lang="en-US" sz="1600" b="1" dirty="0"/>
              <a:t> Actions</a:t>
            </a:r>
          </a:p>
          <a:p>
            <a:pPr lvl="1"/>
            <a:r>
              <a:rPr lang="en-US" sz="1600" dirty="0"/>
              <a:t>Keep residents informed to reduce uncertainty.</a:t>
            </a:r>
          </a:p>
          <a:p>
            <a:pPr lvl="1"/>
            <a:r>
              <a:rPr lang="en-US" sz="1600" b="1" dirty="0"/>
              <a:t>Effective </a:t>
            </a:r>
            <a:r>
              <a:rPr lang="en-US" sz="1600" b="1" dirty="0" err="1"/>
              <a:t>FollowUp</a:t>
            </a:r>
            <a:r>
              <a:rPr lang="en-US" sz="1600" b="1" dirty="0"/>
              <a:t> Structure:</a:t>
            </a:r>
            <a:endParaRPr lang="en-US" sz="1600" dirty="0"/>
          </a:p>
          <a:p>
            <a:pPr marL="1200150" lvl="2" indent="-285750"/>
            <a:r>
              <a:rPr lang="en-US" sz="1600" dirty="0"/>
              <a:t>Share what step is next.</a:t>
            </a:r>
          </a:p>
          <a:p>
            <a:pPr marL="1200150" lvl="2" indent="-285750"/>
            <a:r>
              <a:rPr lang="en-US" sz="1600" dirty="0"/>
              <a:t>Provide a timeline for expected updates or actions.</a:t>
            </a:r>
          </a:p>
          <a:p>
            <a:pPr marL="1200150" lvl="2" indent="-285750"/>
            <a:r>
              <a:rPr lang="en-US" sz="1600" dirty="0"/>
              <a:t>Offer contact information for additional questions.</a:t>
            </a:r>
          </a:p>
        </p:txBody>
      </p:sp>
    </p:spTree>
    <p:extLst>
      <p:ext uri="{BB962C8B-B14F-4D97-AF65-F5344CB8AC3E}">
        <p14:creationId xmlns:p14="http://schemas.microsoft.com/office/powerpoint/2010/main" val="1480392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a:t>Exercise: Scenario</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16</a:t>
            </a:fld>
            <a:endParaRPr lang="en-US" dirty="0">
              <a:solidFill>
                <a:schemeClr val="bg1">
                  <a:lumMod val="95000"/>
                </a:schemeClr>
              </a:solidFill>
            </a:endParaRPr>
          </a:p>
        </p:txBody>
      </p:sp>
      <p:sp>
        <p:nvSpPr>
          <p:cNvPr id="5" name="Rectangle 2">
            <a:extLst>
              <a:ext uri="{FF2B5EF4-FFF2-40B4-BE49-F238E27FC236}">
                <a16:creationId xmlns:a16="http://schemas.microsoft.com/office/drawing/2014/main" id="{D0D7034C-B618-5053-EFFB-1795D3B55E84}"/>
              </a:ext>
            </a:extLst>
          </p:cNvPr>
          <p:cNvSpPr>
            <a:spLocks noGrp="1" noChangeArrowheads="1"/>
          </p:cNvSpPr>
          <p:nvPr>
            <p:ph idx="1"/>
          </p:nvPr>
        </p:nvSpPr>
        <p:spPr bwMode="auto">
          <a:xfrm>
            <a:off x="770106" y="1885242"/>
            <a:ext cx="5980889" cy="319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600" b="1" dirty="0"/>
              <a:t>You Receive a Call...</a:t>
            </a:r>
          </a:p>
          <a:p>
            <a:pPr marL="0" indent="0">
              <a:buNone/>
            </a:pPr>
            <a:r>
              <a:rPr lang="en-US" sz="1600" dirty="0"/>
              <a:t>You’re working in the </a:t>
            </a:r>
            <a:r>
              <a:rPr lang="en-US" sz="1600" b="1" dirty="0"/>
              <a:t>Administration Building</a:t>
            </a:r>
            <a:r>
              <a:rPr lang="en-US" sz="1600" dirty="0"/>
              <a:t> when you receive a call from a concerned resident. They report an abandoned property in their neighborhood that’s causing several issues:</a:t>
            </a:r>
          </a:p>
          <a:p>
            <a:pPr>
              <a:buFont typeface="+mj-lt"/>
              <a:buAutoNum type="arabicPeriod"/>
            </a:pPr>
            <a:r>
              <a:rPr lang="en-US" sz="1600" dirty="0"/>
              <a:t>The property has overgrown weeds, broken windows, and debris scattered across the yard.</a:t>
            </a:r>
          </a:p>
          <a:p>
            <a:pPr>
              <a:buFont typeface="+mj-lt"/>
              <a:buAutoNum type="arabicPeriod"/>
            </a:pPr>
            <a:r>
              <a:rPr lang="en-US" sz="1600" dirty="0"/>
              <a:t>Residents have seen people occasionally trespassing on the property.</a:t>
            </a:r>
          </a:p>
          <a:p>
            <a:pPr>
              <a:buFont typeface="+mj-lt"/>
              <a:buAutoNum type="arabicPeriod"/>
            </a:pPr>
            <a:r>
              <a:rPr lang="en-US" sz="1600" dirty="0"/>
              <a:t>The caller feels the property is an eyesore and worries it’s attracting unsafe activity.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3078" name="Picture 6" descr="Free Man in Pink Dress Shirt Stock Photo">
            <a:extLst>
              <a:ext uri="{FF2B5EF4-FFF2-40B4-BE49-F238E27FC236}">
                <a16:creationId xmlns:a16="http://schemas.microsoft.com/office/drawing/2014/main" id="{AABAA22B-89E5-D228-5537-07109DDB6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975" y="1843087"/>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746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a:t>Exercise: Walk Through</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17</a:t>
            </a:fld>
            <a:endParaRPr lang="en-US" dirty="0">
              <a:solidFill>
                <a:schemeClr val="bg1">
                  <a:lumMod val="95000"/>
                </a:schemeClr>
              </a:solidFill>
            </a:endParaRPr>
          </a:p>
        </p:txBody>
      </p:sp>
      <p:sp>
        <p:nvSpPr>
          <p:cNvPr id="5" name="Rectangle 2">
            <a:extLst>
              <a:ext uri="{FF2B5EF4-FFF2-40B4-BE49-F238E27FC236}">
                <a16:creationId xmlns:a16="http://schemas.microsoft.com/office/drawing/2014/main" id="{D0D7034C-B618-5053-EFFB-1795D3B55E84}"/>
              </a:ext>
            </a:extLst>
          </p:cNvPr>
          <p:cNvSpPr>
            <a:spLocks noGrp="1" noChangeArrowheads="1"/>
          </p:cNvSpPr>
          <p:nvPr>
            <p:ph idx="1"/>
          </p:nvPr>
        </p:nvSpPr>
        <p:spPr bwMode="auto">
          <a:xfrm>
            <a:off x="770106" y="1602394"/>
            <a:ext cx="1081908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fontAlgn="base" hangingPunct="0">
              <a:lnSpc>
                <a:spcPct val="100000"/>
              </a:lnSpc>
              <a:spcBef>
                <a:spcPct val="0"/>
              </a:spcBef>
              <a:spcAft>
                <a:spcPct val="0"/>
              </a:spcAft>
              <a:buFont typeface="+mj-lt"/>
              <a:buAutoNum type="arabicPeriod"/>
            </a:pPr>
            <a:r>
              <a:rPr lang="en-US" sz="1800" dirty="0"/>
              <a:t>You are listening to the resident’s concerns, but you want to make sure you have a clear understanding of the situation. What specific questions would you ask the resident to gather all relevant details?</a:t>
            </a:r>
          </a:p>
          <a:p>
            <a:pPr marL="457200" lvl="0" indent="-457200" eaLnBrk="0" fontAlgn="base" hangingPunct="0">
              <a:lnSpc>
                <a:spcPct val="100000"/>
              </a:lnSpc>
              <a:spcBef>
                <a:spcPct val="0"/>
              </a:spcBef>
              <a:spcAft>
                <a:spcPct val="0"/>
              </a:spcAft>
              <a:buFont typeface="+mj-lt"/>
              <a:buAutoNum type="arabicPeriod"/>
            </a:pPr>
            <a:r>
              <a:rPr lang="en-US" sz="1800" dirty="0"/>
              <a:t>Now that you’ve gathered detailed information from the resident, it’s time to think about how best to address their concerns. Which departments should be involved to help resolve this issue, and what roles might each department play?</a:t>
            </a:r>
          </a:p>
          <a:p>
            <a:pPr marL="457200" lvl="0" indent="-457200" eaLnBrk="0" fontAlgn="base" hangingPunct="0">
              <a:lnSpc>
                <a:spcPct val="100000"/>
              </a:lnSpc>
              <a:spcBef>
                <a:spcPct val="0"/>
              </a:spcBef>
              <a:spcAft>
                <a:spcPct val="0"/>
              </a:spcAft>
              <a:buFont typeface="+mj-lt"/>
              <a:buAutoNum type="arabicPeriod"/>
            </a:pPr>
            <a:r>
              <a:rPr lang="en-US" sz="1800" dirty="0"/>
              <a:t>You’ve identified the departments that should be involved. To start, you reach out to Code Compliance to request an inspection. What specific information would you need to provide them, and how would you follow up to ensure the inspection leads to action?</a:t>
            </a:r>
          </a:p>
          <a:p>
            <a:pPr marL="457200" lvl="0" indent="-457200" eaLnBrk="0" fontAlgn="base" hangingPunct="0">
              <a:lnSpc>
                <a:spcPct val="100000"/>
              </a:lnSpc>
              <a:spcBef>
                <a:spcPct val="0"/>
              </a:spcBef>
              <a:spcAft>
                <a:spcPct val="0"/>
              </a:spcAft>
              <a:buFont typeface="+mj-lt"/>
              <a:buAutoNum type="arabicPeriod"/>
            </a:pPr>
            <a:r>
              <a:rPr lang="en-US" sz="1800" dirty="0"/>
              <a:t>Code Compliance has confirmed code violations at the property, and you’re ready to update the resident. How would you communicate these findings while managing their expectations and showing that progress is being made?</a:t>
            </a:r>
          </a:p>
          <a:p>
            <a:pPr marL="457200" lvl="0" indent="-457200" eaLnBrk="0" fontAlgn="base" hangingPunct="0">
              <a:lnSpc>
                <a:spcPct val="100000"/>
              </a:lnSpc>
              <a:spcBef>
                <a:spcPct val="0"/>
              </a:spcBef>
              <a:spcAft>
                <a:spcPct val="0"/>
              </a:spcAft>
              <a:buFont typeface="+mj-lt"/>
              <a:buAutoNum type="arabicPeriod"/>
            </a:pPr>
            <a:r>
              <a:rPr lang="en-US" sz="1800" dirty="0"/>
              <a:t>The resident is informed of the steps Code Compliance is taking, but there are still safety concerns related to the property’s condition. To address this, you contact Public Works. What details would you share with Public Works, and how would you coordinate with them to prepare for a potential cleanup?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081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a:t>Exercise: Walk Through</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18</a:t>
            </a:fld>
            <a:endParaRPr lang="en-US" dirty="0">
              <a:solidFill>
                <a:schemeClr val="bg1">
                  <a:lumMod val="95000"/>
                </a:schemeClr>
              </a:solidFill>
            </a:endParaRPr>
          </a:p>
        </p:txBody>
      </p:sp>
      <p:sp>
        <p:nvSpPr>
          <p:cNvPr id="5" name="Rectangle 2">
            <a:extLst>
              <a:ext uri="{FF2B5EF4-FFF2-40B4-BE49-F238E27FC236}">
                <a16:creationId xmlns:a16="http://schemas.microsoft.com/office/drawing/2014/main" id="{D0D7034C-B618-5053-EFFB-1795D3B55E84}"/>
              </a:ext>
            </a:extLst>
          </p:cNvPr>
          <p:cNvSpPr>
            <a:spLocks noGrp="1" noChangeArrowheads="1"/>
          </p:cNvSpPr>
          <p:nvPr>
            <p:ph idx="1"/>
          </p:nvPr>
        </p:nvSpPr>
        <p:spPr bwMode="auto">
          <a:xfrm>
            <a:off x="770106" y="2294893"/>
            <a:ext cx="1081908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fontAlgn="base" hangingPunct="0">
              <a:lnSpc>
                <a:spcPct val="100000"/>
              </a:lnSpc>
              <a:spcBef>
                <a:spcPct val="0"/>
              </a:spcBef>
              <a:spcAft>
                <a:spcPct val="0"/>
              </a:spcAft>
              <a:buFont typeface="+mj-lt"/>
              <a:buAutoNum type="arabicPeriod"/>
            </a:pPr>
            <a:r>
              <a:rPr lang="en-US" sz="1800" dirty="0"/>
              <a:t>“You’ve set plans with Public Works to address any necessary cleanup if enforcement actions proceed. Now, due to concerns about trespassing, it’s time to involve the Police Department. What information would you provide to the Police Department to help them address the resident’s safety concerns?”</a:t>
            </a:r>
          </a:p>
          <a:p>
            <a:pPr marL="457200" lvl="0" indent="-457200" eaLnBrk="0" fontAlgn="base" hangingPunct="0">
              <a:lnSpc>
                <a:spcPct val="100000"/>
              </a:lnSpc>
              <a:spcBef>
                <a:spcPct val="0"/>
              </a:spcBef>
              <a:spcAft>
                <a:spcPct val="0"/>
              </a:spcAft>
              <a:buFont typeface="+mj-lt"/>
              <a:buAutoNum type="arabicPeriod"/>
            </a:pPr>
            <a:r>
              <a:rPr lang="en-US" sz="1800" dirty="0"/>
              <a:t>“The Police Department has agreed to increase patrols, and now multiple departments are actively addressing the resident’s concerns. To maintain transparency, you decide to follow up with the resident. How can you keep them updated in a way that reassures them without promising immediate fixes?”</a:t>
            </a:r>
          </a:p>
          <a:p>
            <a:pPr marL="457200" lvl="0" indent="-457200" eaLnBrk="0" fontAlgn="base" hangingPunct="0">
              <a:lnSpc>
                <a:spcPct val="100000"/>
              </a:lnSpc>
              <a:spcBef>
                <a:spcPct val="0"/>
              </a:spcBef>
              <a:spcAft>
                <a:spcPct val="0"/>
              </a:spcAft>
              <a:buFont typeface="+mj-lt"/>
              <a:buAutoNum type="arabicPeriod"/>
            </a:pPr>
            <a:r>
              <a:rPr lang="en-US" sz="1800" dirty="0"/>
              <a:t>“With each department taking action, the issue is on its way to resolution. Reflecting on this case, what were the biggest challenges you faced in coordinating between departments, and what insights did you gain about </a:t>
            </a:r>
            <a:r>
              <a:rPr lang="en-US" sz="1800" dirty="0" err="1"/>
              <a:t>crossdepartment</a:t>
            </a:r>
            <a:r>
              <a:rPr lang="en-US" sz="1800" dirty="0"/>
              <a:t> </a:t>
            </a:r>
            <a:r>
              <a:rPr lang="en-US" sz="1800" dirty="0" err="1"/>
              <a:t>problemsolving</a:t>
            </a:r>
            <a:r>
              <a:rPr lang="en-US" sz="1800" dirty="0"/>
              <a:t>?”</a:t>
            </a:r>
          </a:p>
        </p:txBody>
      </p:sp>
    </p:spTree>
    <p:extLst>
      <p:ext uri="{BB962C8B-B14F-4D97-AF65-F5344CB8AC3E}">
        <p14:creationId xmlns:p14="http://schemas.microsoft.com/office/powerpoint/2010/main" val="991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a:t>Exercise: Outcome</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19</a:t>
            </a:fld>
            <a:endParaRPr lang="en-US" dirty="0">
              <a:solidFill>
                <a:schemeClr val="bg1">
                  <a:lumMod val="95000"/>
                </a:schemeClr>
              </a:solidFill>
            </a:endParaRPr>
          </a:p>
        </p:txBody>
      </p:sp>
      <p:grpSp>
        <p:nvGrpSpPr>
          <p:cNvPr id="12" name="Group 11">
            <a:extLst>
              <a:ext uri="{FF2B5EF4-FFF2-40B4-BE49-F238E27FC236}">
                <a16:creationId xmlns:a16="http://schemas.microsoft.com/office/drawing/2014/main" id="{18176163-D6CE-59E4-CD3E-22A99E3BC9A1}"/>
              </a:ext>
            </a:extLst>
          </p:cNvPr>
          <p:cNvGrpSpPr/>
          <p:nvPr/>
        </p:nvGrpSpPr>
        <p:grpSpPr>
          <a:xfrm>
            <a:off x="2871787" y="1690688"/>
            <a:ext cx="6448425" cy="4298950"/>
            <a:chOff x="2589179" y="1609928"/>
            <a:chExt cx="6448425" cy="4298950"/>
          </a:xfrm>
        </p:grpSpPr>
        <p:pic>
          <p:nvPicPr>
            <p:cNvPr id="10" name="Picture 2" descr="Free Man In Black Tank Top Stock Photo">
              <a:extLst>
                <a:ext uri="{FF2B5EF4-FFF2-40B4-BE49-F238E27FC236}">
                  <a16:creationId xmlns:a16="http://schemas.microsoft.com/office/drawing/2014/main" id="{99B0A793-812B-9D92-1B36-94F6C01E9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179" y="1609928"/>
              <a:ext cx="6448425" cy="42989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2247014-D806-2597-2BDE-06D95BA50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108" y="2796037"/>
              <a:ext cx="859783" cy="637351"/>
            </a:xfrm>
            <a:prstGeom prst="rect">
              <a:avLst/>
            </a:prstGeom>
          </p:spPr>
        </p:pic>
      </p:grpSp>
    </p:spTree>
    <p:extLst>
      <p:ext uri="{BB962C8B-B14F-4D97-AF65-F5344CB8AC3E}">
        <p14:creationId xmlns:p14="http://schemas.microsoft.com/office/powerpoint/2010/main" val="373784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F573A634-8189-D3EE-F5D6-61E530BF79BB}"/>
              </a:ext>
            </a:extLst>
          </p:cNvPr>
          <p:cNvSpPr>
            <a:spLocks noGrp="1"/>
          </p:cNvSpPr>
          <p:nvPr>
            <p:ph type="title"/>
          </p:nvPr>
        </p:nvSpPr>
        <p:spPr/>
        <p:txBody>
          <a:bodyPr/>
          <a:lstStyle/>
          <a:p>
            <a:r>
              <a:rPr lang="en-US" b="1" dirty="0"/>
              <a:t>Training Objectives</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2</a:t>
            </a:fld>
            <a:endParaRPr lang="en-US" dirty="0">
              <a:solidFill>
                <a:schemeClr val="bg1">
                  <a:lumMod val="95000"/>
                </a:schemeClr>
              </a:solidFill>
            </a:endParaRPr>
          </a:p>
        </p:txBody>
      </p:sp>
      <p:pic>
        <p:nvPicPr>
          <p:cNvPr id="2" name="Picture 1">
            <a:extLst>
              <a:ext uri="{FF2B5EF4-FFF2-40B4-BE49-F238E27FC236}">
                <a16:creationId xmlns:a16="http://schemas.microsoft.com/office/drawing/2014/main" id="{BD389FFA-670F-B9E5-3275-93638C17DB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5512" y="136525"/>
            <a:ext cx="787355" cy="583661"/>
          </a:xfrm>
          <a:prstGeom prst="rect">
            <a:avLst/>
          </a:prstGeom>
        </p:spPr>
      </p:pic>
      <p:sp>
        <p:nvSpPr>
          <p:cNvPr id="12" name="Rectangle 1">
            <a:extLst>
              <a:ext uri="{FF2B5EF4-FFF2-40B4-BE49-F238E27FC236}">
                <a16:creationId xmlns:a16="http://schemas.microsoft.com/office/drawing/2014/main" id="{D4650219-1371-D739-B5FC-FB5C4D987E2C}"/>
              </a:ext>
            </a:extLst>
          </p:cNvPr>
          <p:cNvSpPr>
            <a:spLocks noGrp="1" noChangeArrowheads="1"/>
          </p:cNvSpPr>
          <p:nvPr>
            <p:ph idx="1"/>
          </p:nvPr>
        </p:nvSpPr>
        <p:spPr bwMode="auto">
          <a:xfrm>
            <a:off x="838200" y="2690335"/>
            <a:ext cx="1002759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Understand the unique challenges of providing customer service in the public sector.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Learn techniques to handle difficult customer interactions professionally.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Explore strategies to build trust and strengthen customer relationships.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Develop skills to provide consistent and exceptional service to residents.</a:t>
            </a:r>
          </a:p>
        </p:txBody>
      </p:sp>
    </p:spTree>
    <p:extLst>
      <p:ext uri="{BB962C8B-B14F-4D97-AF65-F5344CB8AC3E}">
        <p14:creationId xmlns:p14="http://schemas.microsoft.com/office/powerpoint/2010/main" val="3452532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3618689"/>
            <a:ext cx="12192000" cy="3239311"/>
          </a:xfrm>
          <a:prstGeom prst="rect">
            <a:avLst/>
          </a:prstGeom>
          <a:gradFill flip="none" rotWithShape="1">
            <a:gsLst>
              <a:gs pos="100000">
                <a:srgbClr val="48001C"/>
              </a:gs>
              <a:gs pos="46000">
                <a:srgbClr val="300013"/>
              </a:gs>
              <a:gs pos="0">
                <a:schemeClr val="tx1"/>
              </a:gs>
              <a:gs pos="94000">
                <a:srgbClr val="600025"/>
              </a:gs>
              <a:gs pos="21000">
                <a:schemeClr val="tx1"/>
              </a:gs>
              <a:gs pos="83000">
                <a:srgbClr val="600025"/>
              </a:gs>
            </a:gsLst>
            <a:lin ang="162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20</a:t>
            </a:fld>
            <a:endParaRPr lang="en-US" dirty="0">
              <a:solidFill>
                <a:schemeClr val="bg1">
                  <a:lumMod val="95000"/>
                </a:schemeClr>
              </a:solidFill>
            </a:endParaRPr>
          </a:p>
        </p:txBody>
      </p:sp>
      <p:sp>
        <p:nvSpPr>
          <p:cNvPr id="10" name="Title 9">
            <a:extLst>
              <a:ext uri="{FF2B5EF4-FFF2-40B4-BE49-F238E27FC236}">
                <a16:creationId xmlns:a16="http://schemas.microsoft.com/office/drawing/2014/main" id="{A970EBDF-B61F-27E6-8A91-82BF5DABD20C}"/>
              </a:ext>
            </a:extLst>
          </p:cNvPr>
          <p:cNvSpPr>
            <a:spLocks noGrp="1"/>
          </p:cNvSpPr>
          <p:nvPr>
            <p:ph type="title"/>
          </p:nvPr>
        </p:nvSpPr>
        <p:spPr>
          <a:xfrm>
            <a:off x="1" y="2390401"/>
            <a:ext cx="12191999" cy="1325563"/>
          </a:xfrm>
        </p:spPr>
        <p:txBody>
          <a:bodyPr>
            <a:normAutofit/>
          </a:bodyPr>
          <a:lstStyle/>
          <a:p>
            <a:r>
              <a:rPr lang="en-US" sz="3900" b="1" dirty="0"/>
              <a:t>Sustaining Resilience: Self-care in Customer Service</a:t>
            </a:r>
          </a:p>
        </p:txBody>
      </p:sp>
      <p:pic>
        <p:nvPicPr>
          <p:cNvPr id="11" name="Picture 10">
            <a:extLst>
              <a:ext uri="{FF2B5EF4-FFF2-40B4-BE49-F238E27FC236}">
                <a16:creationId xmlns:a16="http://schemas.microsoft.com/office/drawing/2014/main" id="{A7F5F82B-444C-9E18-FD06-3DEE649649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8578" y="136525"/>
            <a:ext cx="1364290" cy="1011339"/>
          </a:xfrm>
          <a:prstGeom prst="rect">
            <a:avLst/>
          </a:prstGeom>
        </p:spPr>
      </p:pic>
    </p:spTree>
    <p:extLst>
      <p:ext uri="{BB962C8B-B14F-4D97-AF65-F5344CB8AC3E}">
        <p14:creationId xmlns:p14="http://schemas.microsoft.com/office/powerpoint/2010/main" val="1689936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a:xfrm>
            <a:off x="660265" y="334900"/>
            <a:ext cx="10515600" cy="1325563"/>
          </a:xfrm>
        </p:spPr>
        <p:txBody>
          <a:bodyPr/>
          <a:lstStyle/>
          <a:p>
            <a:r>
              <a:rPr lang="en-US" b="1" dirty="0"/>
              <a:t>Why Self-care Matters in Customer Service</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21</a:t>
            </a:fld>
            <a:endParaRPr lang="en-US" dirty="0">
              <a:solidFill>
                <a:schemeClr val="bg1">
                  <a:lumMod val="95000"/>
                </a:schemeClr>
              </a:solidFill>
            </a:endParaRPr>
          </a:p>
        </p:txBody>
      </p:sp>
      <p:sp>
        <p:nvSpPr>
          <p:cNvPr id="3" name="Rectangle 1">
            <a:extLst>
              <a:ext uri="{FF2B5EF4-FFF2-40B4-BE49-F238E27FC236}">
                <a16:creationId xmlns:a16="http://schemas.microsoft.com/office/drawing/2014/main" id="{C4571C6E-B543-7C80-5BD5-910D7446481D}"/>
              </a:ext>
            </a:extLst>
          </p:cNvPr>
          <p:cNvSpPr>
            <a:spLocks noGrp="1" noChangeArrowheads="1"/>
          </p:cNvSpPr>
          <p:nvPr>
            <p:ph idx="1"/>
          </p:nvPr>
        </p:nvSpPr>
        <p:spPr bwMode="auto">
          <a:xfrm>
            <a:off x="5758774" y="1904328"/>
            <a:ext cx="6050606"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Overview:</a:t>
            </a:r>
            <a:r>
              <a:rPr kumimoji="0" lang="en-US" altLang="en-US" sz="1800" b="0" i="0" u="none" strike="noStrike" cap="none" normalizeH="0" baseline="0" dirty="0">
                <a:ln>
                  <a:noFill/>
                </a:ln>
                <a:solidFill>
                  <a:schemeClr val="tx1"/>
                </a:solidFill>
                <a:effectLst/>
                <a:latin typeface="Arial" panose="020B0604020202020204" pitchFamily="34" charset="0"/>
              </a:rPr>
              <a:t> Working in customer service can be stressful, especially in public roles where residents may express frustrations. Taking care of your own wellbeing allows you to provide better, more compassionate service.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Goal:</a:t>
            </a:r>
            <a:r>
              <a:rPr kumimoji="0" lang="en-US" altLang="en-US" sz="1800" b="0" i="0" u="none" strike="noStrike" cap="none" normalizeH="0" baseline="0" dirty="0">
                <a:ln>
                  <a:noFill/>
                </a:ln>
                <a:solidFill>
                  <a:schemeClr val="tx1"/>
                </a:solidFill>
                <a:effectLst/>
                <a:latin typeface="Arial" panose="020B0604020202020204" pitchFamily="34" charset="0"/>
              </a:rPr>
              <a:t> Equip yourself with tools to manage stress and avoid burnout.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Key Points: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Empathy and resilience are essential for effective service.</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Self-care helps maintain a balanced, positive approach.</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Managing stress contributes to personal wellbeing and professional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71" name="Picture 3" descr="Free Cairn Stones and Body of Water in Distance Stock Photo">
            <a:extLst>
              <a:ext uri="{FF2B5EF4-FFF2-40B4-BE49-F238E27FC236}">
                <a16:creationId xmlns:a16="http://schemas.microsoft.com/office/drawing/2014/main" id="{25F2AF6E-B933-E72A-2D73-56584F601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65" y="1904328"/>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486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a:xfrm>
            <a:off x="660265" y="334900"/>
            <a:ext cx="10515600" cy="1325563"/>
          </a:xfrm>
        </p:spPr>
        <p:txBody>
          <a:bodyPr/>
          <a:lstStyle/>
          <a:p>
            <a:r>
              <a:rPr lang="en-US" b="1" dirty="0"/>
              <a:t>Understanding the Stress Response</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22</a:t>
            </a:fld>
            <a:endParaRPr lang="en-US" dirty="0">
              <a:solidFill>
                <a:schemeClr val="bg1">
                  <a:lumMod val="95000"/>
                </a:schemeClr>
              </a:solidFill>
            </a:endParaRPr>
          </a:p>
        </p:txBody>
      </p:sp>
      <p:sp>
        <p:nvSpPr>
          <p:cNvPr id="5" name="Rectangle 2">
            <a:extLst>
              <a:ext uri="{FF2B5EF4-FFF2-40B4-BE49-F238E27FC236}">
                <a16:creationId xmlns:a16="http://schemas.microsoft.com/office/drawing/2014/main" id="{A6D74DEE-3069-6A20-21B3-09CA26FCB5B2}"/>
              </a:ext>
            </a:extLst>
          </p:cNvPr>
          <p:cNvSpPr>
            <a:spLocks noGrp="1" noChangeArrowheads="1"/>
          </p:cNvSpPr>
          <p:nvPr>
            <p:ph idx="1"/>
          </p:nvPr>
        </p:nvSpPr>
        <p:spPr bwMode="auto">
          <a:xfrm>
            <a:off x="5652446" y="2070461"/>
            <a:ext cx="6370941"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What is Stress?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lang="en-US" altLang="en-US" sz="1400" dirty="0">
                <a:latin typeface="Arial" panose="020B0604020202020204" pitchFamily="34" charset="0"/>
              </a:rPr>
              <a:t>Stress is the body’s natural response to challenges, changes, or threats. </a:t>
            </a:r>
          </a:p>
          <a:p>
            <a:pPr marL="457200" lvl="1" indent="0" eaLnBrk="0" fontAlgn="base" hangingPunct="0">
              <a:lnSpc>
                <a:spcPct val="100000"/>
              </a:lnSpc>
              <a:spcBef>
                <a:spcPct val="0"/>
              </a:spcBef>
              <a:spcAft>
                <a:spcPct val="0"/>
              </a:spcAft>
              <a:buFontTx/>
              <a:buChar char="•"/>
            </a:pPr>
            <a:r>
              <a:rPr kumimoji="0" lang="en-US" altLang="en-US" sz="1400" i="0" u="none" strike="noStrike" cap="none" normalizeH="0" baseline="0" dirty="0">
                <a:ln>
                  <a:noFill/>
                </a:ln>
                <a:solidFill>
                  <a:schemeClr val="tx1"/>
                </a:solidFill>
                <a:effectLst/>
                <a:latin typeface="Arial" panose="020B0604020202020204" pitchFamily="34" charset="0"/>
              </a:rPr>
              <a:t>Chronic stress can lead to acute and long term physical and mental health issues.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What Causes Stress in Customer Service?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High demands, public scrutiny, and sometimes challenging interactions.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Frequent exposure to complaints or high-stress situations.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Signs of Stress: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Emotional (irritability, frustration).</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Physical (tension, fatigue).</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Behavioral (withdrawal, decreased patience).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6" name="Picture 4" descr="Free Grayscale Photo of Man Thinking in Front of Analog Wall Clock Stock Photo">
            <a:extLst>
              <a:ext uri="{FF2B5EF4-FFF2-40B4-BE49-F238E27FC236}">
                <a16:creationId xmlns:a16="http://schemas.microsoft.com/office/drawing/2014/main" id="{F629B6A5-C46A-10D4-2376-A57A2AADF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65" y="1964530"/>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914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a:xfrm>
            <a:off x="660265" y="334900"/>
            <a:ext cx="10515600" cy="1325563"/>
          </a:xfrm>
        </p:spPr>
        <p:txBody>
          <a:bodyPr/>
          <a:lstStyle/>
          <a:p>
            <a:r>
              <a:rPr lang="en-US" b="1" dirty="0"/>
              <a:t>Coping Strategies</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23</a:t>
            </a:fld>
            <a:endParaRPr lang="en-US" dirty="0">
              <a:solidFill>
                <a:schemeClr val="bg1">
                  <a:lumMod val="95000"/>
                </a:schemeClr>
              </a:solidFill>
            </a:endParaRPr>
          </a:p>
        </p:txBody>
      </p:sp>
      <p:sp>
        <p:nvSpPr>
          <p:cNvPr id="3" name="Rectangle 1">
            <a:extLst>
              <a:ext uri="{FF2B5EF4-FFF2-40B4-BE49-F238E27FC236}">
                <a16:creationId xmlns:a16="http://schemas.microsoft.com/office/drawing/2014/main" id="{F75BD0CF-D1E3-7827-31FD-781AA001A013}"/>
              </a:ext>
            </a:extLst>
          </p:cNvPr>
          <p:cNvSpPr>
            <a:spLocks noGrp="1" noChangeArrowheads="1"/>
          </p:cNvSpPr>
          <p:nvPr>
            <p:ph idx="1"/>
          </p:nvPr>
        </p:nvSpPr>
        <p:spPr bwMode="auto">
          <a:xfrm>
            <a:off x="428626" y="1586216"/>
            <a:ext cx="6341826" cy="4106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fontAlgn="base">
              <a:spcBef>
                <a:spcPts val="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Conscious and purposeful efforts to manage, adapt to, or deal with stress, challenges, or difficult emotions.</a:t>
            </a:r>
            <a:endParaRPr lang="en-US" sz="15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Helps to regulate and improve emotional, mental, and psychological wellbeing in response to various life circumstances.</a:t>
            </a:r>
            <a:endParaRPr lang="en-US" sz="15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Coping strategies may vary from person to person based on preferences and experiences.</a:t>
            </a:r>
            <a:endParaRPr lang="en-US" sz="15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Some examples include:</a:t>
            </a:r>
            <a:endParaRPr lang="en-US" sz="15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Deep breathing</a:t>
            </a:r>
            <a:endParaRPr lang="en-US" sz="15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Meditation</a:t>
            </a:r>
            <a:endParaRPr lang="en-US" sz="15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Physical activity</a:t>
            </a:r>
            <a:endParaRPr lang="en-US" sz="15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Healthy eating</a:t>
            </a:r>
            <a:endParaRPr lang="en-US" sz="15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Adequate sleep</a:t>
            </a:r>
            <a:endParaRPr lang="en-US" sz="15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Journaling</a:t>
            </a:r>
            <a:endParaRPr lang="en-US" sz="15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Self-care</a:t>
            </a:r>
            <a:endParaRPr lang="en-US" sz="15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1500" b="0" i="0" u="none" strike="noStrike" dirty="0">
                <a:solidFill>
                  <a:srgbClr val="000000"/>
                </a:solidFill>
                <a:effectLst/>
                <a:latin typeface="Calibri" panose="020F0502020204030204" pitchFamily="34" charset="0"/>
              </a:rPr>
              <a:t>Practicing gratitude</a:t>
            </a:r>
            <a:endParaRPr lang="en-US" sz="1500" b="0" i="0" u="none" strike="noStrike" dirty="0">
              <a:solidFill>
                <a:srgbClr val="000000"/>
              </a:solidFill>
              <a:effectLst/>
              <a:latin typeface="Arial" panose="020B0604020202020204" pitchFamily="34" charset="0"/>
            </a:endParaRPr>
          </a:p>
        </p:txBody>
      </p:sp>
      <p:pic>
        <p:nvPicPr>
          <p:cNvPr id="10242" name="Picture 2" descr="Image">
            <a:extLst>
              <a:ext uri="{FF2B5EF4-FFF2-40B4-BE49-F238E27FC236}">
                <a16:creationId xmlns:a16="http://schemas.microsoft.com/office/drawing/2014/main" id="{85144EF2-DC9F-9496-CE2E-8659E6506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9195" y="1796651"/>
            <a:ext cx="3490508" cy="349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94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7677E2-DCAF-5C3B-B28C-952A015CD7B1}"/>
              </a:ext>
            </a:extLst>
          </p:cNvPr>
          <p:cNvPicPr>
            <a:picLocks noChangeAspect="1"/>
          </p:cNvPicPr>
          <p:nvPr/>
        </p:nvPicPr>
        <p:blipFill>
          <a:blip r:embed="rId2"/>
          <a:stretch>
            <a:fillRect/>
          </a:stretch>
        </p:blipFill>
        <p:spPr>
          <a:xfrm>
            <a:off x="0" y="-8970"/>
            <a:ext cx="12192000" cy="6875940"/>
          </a:xfrm>
          <a:prstGeom prst="rect">
            <a:avLst/>
          </a:prstGeom>
        </p:spPr>
      </p:pic>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24</a:t>
            </a:fld>
            <a:endParaRPr lang="en-US" dirty="0">
              <a:solidFill>
                <a:schemeClr val="bg1">
                  <a:lumMod val="95000"/>
                </a:schemeClr>
              </a:solidFill>
            </a:endParaRPr>
          </a:p>
        </p:txBody>
      </p:sp>
    </p:spTree>
    <p:extLst>
      <p:ext uri="{BB962C8B-B14F-4D97-AF65-F5344CB8AC3E}">
        <p14:creationId xmlns:p14="http://schemas.microsoft.com/office/powerpoint/2010/main" val="3554995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a:xfrm>
            <a:off x="660265" y="334900"/>
            <a:ext cx="10515600" cy="1325563"/>
          </a:xfrm>
        </p:spPr>
        <p:txBody>
          <a:bodyPr/>
          <a:lstStyle/>
          <a:p>
            <a:r>
              <a:rPr lang="en-US" b="1" dirty="0"/>
              <a:t>Developing a Self-care Action Plan</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25</a:t>
            </a:fld>
            <a:endParaRPr lang="en-US" dirty="0">
              <a:solidFill>
                <a:schemeClr val="bg1">
                  <a:lumMod val="95000"/>
                </a:schemeClr>
              </a:solidFill>
            </a:endParaRPr>
          </a:p>
        </p:txBody>
      </p:sp>
      <p:sp>
        <p:nvSpPr>
          <p:cNvPr id="3" name="Rectangle 1">
            <a:extLst>
              <a:ext uri="{FF2B5EF4-FFF2-40B4-BE49-F238E27FC236}">
                <a16:creationId xmlns:a16="http://schemas.microsoft.com/office/drawing/2014/main" id="{F75BD0CF-D1E3-7827-31FD-781AA001A013}"/>
              </a:ext>
            </a:extLst>
          </p:cNvPr>
          <p:cNvSpPr>
            <a:spLocks noGrp="1" noChangeArrowheads="1"/>
          </p:cNvSpPr>
          <p:nvPr>
            <p:ph idx="1"/>
          </p:nvPr>
        </p:nvSpPr>
        <p:spPr bwMode="auto">
          <a:xfrm>
            <a:off x="428626" y="2500569"/>
            <a:ext cx="63418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1. Recognize When You Need a Break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Identify early signs of stress—when you start to feel drained, take a moment to reset.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Set Healthy Boundaries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Limit overexposure to high-stress interactions.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Know when to involve other departments or escalate issues.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 Reframe Interactions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See difficult interactions as a chance to practice empathy and patience.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descr="Self care action plan: Intellectual, emotional, physical, spiritual, financial, community, occupational.">
            <a:extLst>
              <a:ext uri="{FF2B5EF4-FFF2-40B4-BE49-F238E27FC236}">
                <a16:creationId xmlns:a16="http://schemas.microsoft.com/office/drawing/2014/main" id="{9AA46A2C-C0D7-B5BE-D666-0B57CC906EB7}"/>
              </a:ext>
            </a:extLst>
          </p:cNvPr>
          <p:cNvPicPr>
            <a:picLocks noChangeAspect="1"/>
          </p:cNvPicPr>
          <p:nvPr/>
        </p:nvPicPr>
        <p:blipFill>
          <a:blip r:embed="rId2"/>
          <a:stretch>
            <a:fillRect/>
          </a:stretch>
        </p:blipFill>
        <p:spPr>
          <a:xfrm>
            <a:off x="6504087" y="1371451"/>
            <a:ext cx="5555203" cy="4221954"/>
          </a:xfrm>
          <a:prstGeom prst="rect">
            <a:avLst/>
          </a:prstGeom>
        </p:spPr>
      </p:pic>
    </p:spTree>
    <p:extLst>
      <p:ext uri="{BB962C8B-B14F-4D97-AF65-F5344CB8AC3E}">
        <p14:creationId xmlns:p14="http://schemas.microsoft.com/office/powerpoint/2010/main" val="2762145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a:xfrm>
            <a:off x="660265" y="334900"/>
            <a:ext cx="10515600" cy="1325563"/>
          </a:xfrm>
        </p:spPr>
        <p:txBody>
          <a:bodyPr/>
          <a:lstStyle/>
          <a:p>
            <a:r>
              <a:rPr lang="en-US" b="1" dirty="0"/>
              <a:t>Confidentiality and Self-care</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26</a:t>
            </a:fld>
            <a:endParaRPr lang="en-US" dirty="0">
              <a:solidFill>
                <a:schemeClr val="bg1">
                  <a:lumMod val="95000"/>
                </a:schemeClr>
              </a:solidFill>
            </a:endParaRPr>
          </a:p>
        </p:txBody>
      </p:sp>
      <p:sp>
        <p:nvSpPr>
          <p:cNvPr id="5" name="Rectangle 1">
            <a:extLst>
              <a:ext uri="{FF2B5EF4-FFF2-40B4-BE49-F238E27FC236}">
                <a16:creationId xmlns:a16="http://schemas.microsoft.com/office/drawing/2014/main" id="{A5AE1BE5-29E0-0BD1-17E3-22A70BCF08B9}"/>
              </a:ext>
            </a:extLst>
          </p:cNvPr>
          <p:cNvSpPr>
            <a:spLocks noGrp="1" noChangeArrowheads="1"/>
          </p:cNvSpPr>
          <p:nvPr>
            <p:ph idx="1"/>
          </p:nvPr>
        </p:nvSpPr>
        <p:spPr bwMode="auto">
          <a:xfrm>
            <a:off x="428625" y="2746792"/>
            <a:ext cx="700330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Respect Privacy When Discussing Challenges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Avoid sharing specific resident details when venting or seeking advice.</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Focus on emotions and strategies rather than personal details of others.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Who Can You Talk To?</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Identify trusted individuals—managers, mentors—who can offer support while maintaining privacy.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291" name="Picture 3" descr="Free Portrait Photo of Woman in Yellow T-shirt Doing the Shh Sign While Standing In Front of Blue Background Stock Photo">
            <a:extLst>
              <a:ext uri="{FF2B5EF4-FFF2-40B4-BE49-F238E27FC236}">
                <a16:creationId xmlns:a16="http://schemas.microsoft.com/office/drawing/2014/main" id="{9E333E5B-E02D-BAE0-26E9-86E0E7B639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45" t="11407" r="12962"/>
          <a:stretch/>
        </p:blipFill>
        <p:spPr bwMode="auto">
          <a:xfrm>
            <a:off x="7684851" y="1949372"/>
            <a:ext cx="3668949" cy="302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80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a:xfrm>
            <a:off x="660265" y="334900"/>
            <a:ext cx="10515600" cy="1325563"/>
          </a:xfrm>
        </p:spPr>
        <p:txBody>
          <a:bodyPr/>
          <a:lstStyle/>
          <a:p>
            <a:r>
              <a:rPr lang="en-US" b="1" dirty="0"/>
              <a:t>Summary</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27</a:t>
            </a:fld>
            <a:endParaRPr lang="en-US" dirty="0">
              <a:solidFill>
                <a:schemeClr val="bg1">
                  <a:lumMod val="95000"/>
                </a:schemeClr>
              </a:solidFill>
            </a:endParaRPr>
          </a:p>
        </p:txBody>
      </p:sp>
      <p:sp>
        <p:nvSpPr>
          <p:cNvPr id="5" name="Rectangle 1">
            <a:extLst>
              <a:ext uri="{FF2B5EF4-FFF2-40B4-BE49-F238E27FC236}">
                <a16:creationId xmlns:a16="http://schemas.microsoft.com/office/drawing/2014/main" id="{A5AE1BE5-29E0-0BD1-17E3-22A70BCF08B9}"/>
              </a:ext>
            </a:extLst>
          </p:cNvPr>
          <p:cNvSpPr>
            <a:spLocks noGrp="1" noChangeArrowheads="1"/>
          </p:cNvSpPr>
          <p:nvPr>
            <p:ph idx="1"/>
          </p:nvPr>
        </p:nvSpPr>
        <p:spPr bwMode="auto">
          <a:xfrm>
            <a:off x="428625" y="2485174"/>
            <a:ext cx="1100137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Each interaction shapes the public’s view of municipal services.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Approach each resident with respect, empathy, and professionalism.</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Listen actively, communicate clearly, and address issues at their root.</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Understand residents’ perspectives and respond with compassion, even under stress.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Represent the city fairly, staying calm and respectful in all interactions.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Practicing self-care enables us to serve others effectively.</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Take breaks, use support resources, and maintain confidentiality when discussing work challenges.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8555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3314" name="Picture 2" descr="Free Question Mark on Chalk Board Stock Photo">
            <a:extLst>
              <a:ext uri="{FF2B5EF4-FFF2-40B4-BE49-F238E27FC236}">
                <a16:creationId xmlns:a16="http://schemas.microsoft.com/office/drawing/2014/main" id="{727D8FA8-11F2-51C6-5828-D80A5D0E4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93" y="-398834"/>
            <a:ext cx="12454950" cy="69219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a:xfrm>
            <a:off x="660265" y="334901"/>
            <a:ext cx="2724961" cy="744870"/>
          </a:xfrm>
        </p:spPr>
        <p:txBody>
          <a:bodyPr/>
          <a:lstStyle/>
          <a:p>
            <a:r>
              <a:rPr lang="en-US" b="1" dirty="0">
                <a:solidFill>
                  <a:schemeClr val="bg1"/>
                </a:solidFill>
              </a:rPr>
              <a:t>Questions?</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28</a:t>
            </a:fld>
            <a:endParaRPr lang="en-US" dirty="0">
              <a:solidFill>
                <a:schemeClr val="bg1">
                  <a:lumMod val="95000"/>
                </a:schemeClr>
              </a:solidFill>
            </a:endParaRPr>
          </a:p>
        </p:txBody>
      </p:sp>
    </p:spTree>
    <p:extLst>
      <p:ext uri="{BB962C8B-B14F-4D97-AF65-F5344CB8AC3E}">
        <p14:creationId xmlns:p14="http://schemas.microsoft.com/office/powerpoint/2010/main" val="2473914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3</a:t>
            </a:fld>
            <a:endParaRPr lang="en-US" dirty="0">
              <a:solidFill>
                <a:schemeClr val="bg1">
                  <a:lumMod val="95000"/>
                </a:schemeClr>
              </a:solidFill>
            </a:endParaRPr>
          </a:p>
        </p:txBody>
      </p:sp>
      <p:pic>
        <p:nvPicPr>
          <p:cNvPr id="13" name="na-if-call-center-employees-were-honestf247_1YNkXJLk">
            <a:hlinkClick r:id="" action="ppaction://media"/>
            <a:extLst>
              <a:ext uri="{FF2B5EF4-FFF2-40B4-BE49-F238E27FC236}">
                <a16:creationId xmlns:a16="http://schemas.microsoft.com/office/drawing/2014/main" id="{B8CD7BB5-EE51-28FE-1DED-9071C51816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274340"/>
          </a:xfrm>
          <a:prstGeom prst="rect">
            <a:avLst/>
          </a:prstGeom>
        </p:spPr>
      </p:pic>
    </p:spTree>
    <p:extLst>
      <p:ext uri="{BB962C8B-B14F-4D97-AF65-F5344CB8AC3E}">
        <p14:creationId xmlns:p14="http://schemas.microsoft.com/office/powerpoint/2010/main" val="30281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7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3618689"/>
            <a:ext cx="12192000" cy="3239311"/>
          </a:xfrm>
          <a:prstGeom prst="rect">
            <a:avLst/>
          </a:prstGeom>
          <a:gradFill flip="none" rotWithShape="1">
            <a:gsLst>
              <a:gs pos="100000">
                <a:srgbClr val="48001C"/>
              </a:gs>
              <a:gs pos="46000">
                <a:srgbClr val="300013"/>
              </a:gs>
              <a:gs pos="0">
                <a:schemeClr val="tx1"/>
              </a:gs>
              <a:gs pos="94000">
                <a:srgbClr val="600025"/>
              </a:gs>
              <a:gs pos="21000">
                <a:schemeClr val="tx1"/>
              </a:gs>
              <a:gs pos="83000">
                <a:srgbClr val="600025"/>
              </a:gs>
            </a:gsLst>
            <a:lin ang="162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4</a:t>
            </a:fld>
            <a:endParaRPr lang="en-US" dirty="0">
              <a:solidFill>
                <a:schemeClr val="bg1">
                  <a:lumMod val="95000"/>
                </a:schemeClr>
              </a:solidFill>
            </a:endParaRPr>
          </a:p>
        </p:txBody>
      </p:sp>
      <p:sp>
        <p:nvSpPr>
          <p:cNvPr id="10" name="Title 9">
            <a:extLst>
              <a:ext uri="{FF2B5EF4-FFF2-40B4-BE49-F238E27FC236}">
                <a16:creationId xmlns:a16="http://schemas.microsoft.com/office/drawing/2014/main" id="{A970EBDF-B61F-27E6-8A91-82BF5DABD20C}"/>
              </a:ext>
            </a:extLst>
          </p:cNvPr>
          <p:cNvSpPr>
            <a:spLocks noGrp="1"/>
          </p:cNvSpPr>
          <p:nvPr>
            <p:ph type="title"/>
          </p:nvPr>
        </p:nvSpPr>
        <p:spPr>
          <a:xfrm>
            <a:off x="1" y="2390401"/>
            <a:ext cx="12191999" cy="1325563"/>
          </a:xfrm>
        </p:spPr>
        <p:txBody>
          <a:bodyPr>
            <a:normAutofit/>
          </a:bodyPr>
          <a:lstStyle/>
          <a:p>
            <a:r>
              <a:rPr lang="en-US" sz="3900" b="1" dirty="0"/>
              <a:t>Foundational Customer Service Skills</a:t>
            </a:r>
          </a:p>
        </p:txBody>
      </p:sp>
      <p:pic>
        <p:nvPicPr>
          <p:cNvPr id="11" name="Picture 10">
            <a:extLst>
              <a:ext uri="{FF2B5EF4-FFF2-40B4-BE49-F238E27FC236}">
                <a16:creationId xmlns:a16="http://schemas.microsoft.com/office/drawing/2014/main" id="{A7F5F82B-444C-9E18-FD06-3DEE649649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8578" y="136525"/>
            <a:ext cx="1364290" cy="1011339"/>
          </a:xfrm>
          <a:prstGeom prst="rect">
            <a:avLst/>
          </a:prstGeom>
        </p:spPr>
      </p:pic>
    </p:spTree>
    <p:extLst>
      <p:ext uri="{BB962C8B-B14F-4D97-AF65-F5344CB8AC3E}">
        <p14:creationId xmlns:p14="http://schemas.microsoft.com/office/powerpoint/2010/main" val="1799951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a:xfrm>
            <a:off x="221703" y="429210"/>
            <a:ext cx="10515600" cy="1325563"/>
          </a:xfrm>
        </p:spPr>
        <p:txBody>
          <a:bodyPr/>
          <a:lstStyle/>
          <a:p>
            <a:r>
              <a:rPr lang="en-US" b="1" dirty="0"/>
              <a:t>Section Overview</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5</a:t>
            </a:fld>
            <a:endParaRPr lang="en-US" dirty="0">
              <a:solidFill>
                <a:schemeClr val="bg1">
                  <a:lumMod val="95000"/>
                </a:schemeClr>
              </a:solidFill>
            </a:endParaRPr>
          </a:p>
        </p:txBody>
      </p:sp>
      <p:sp>
        <p:nvSpPr>
          <p:cNvPr id="5" name="Rectangle 3">
            <a:extLst>
              <a:ext uri="{FF2B5EF4-FFF2-40B4-BE49-F238E27FC236}">
                <a16:creationId xmlns:a16="http://schemas.microsoft.com/office/drawing/2014/main" id="{03691BA8-A93A-704B-8E3D-DD07C9210CFD}"/>
              </a:ext>
            </a:extLst>
          </p:cNvPr>
          <p:cNvSpPr>
            <a:spLocks noGrp="1" noChangeArrowheads="1"/>
          </p:cNvSpPr>
          <p:nvPr>
            <p:ph idx="1"/>
          </p:nvPr>
        </p:nvSpPr>
        <p:spPr bwMode="auto">
          <a:xfrm>
            <a:off x="522993" y="2013544"/>
            <a:ext cx="9913019" cy="3164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Objective: </a:t>
            </a:r>
            <a:r>
              <a:rPr kumimoji="0" lang="en-US" altLang="en-US" sz="160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section, we will understand and build core skills that enhance our service quality and citizen satisfaction.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b="1" dirty="0">
                <a:latin typeface="Arial" panose="020B0604020202020204" pitchFamily="34" charset="0"/>
                <a:cs typeface="Arial" panose="020B0604020202020204" pitchFamily="34" charset="0"/>
              </a:rPr>
              <a:t>Key Skills We’ll Cover:</a:t>
            </a:r>
          </a:p>
          <a:p>
            <a:pPr marL="457200" lvl="1" indent="0" eaLnBrk="0" fontAlgn="base" hangingPunct="0">
              <a:lnSpc>
                <a:spcPct val="200000"/>
              </a:lnSpc>
              <a:spcBef>
                <a:spcPct val="0"/>
              </a:spcBef>
              <a:spcAft>
                <a:spcPct val="0"/>
              </a:spcAft>
              <a:buFontTx/>
              <a:buChar char="•"/>
            </a:pPr>
            <a:r>
              <a:rPr lang="en-US" altLang="en-US" sz="1400" dirty="0">
                <a:latin typeface="Arial" panose="020B0604020202020204" pitchFamily="34" charset="0"/>
                <a:cs typeface="Arial" panose="020B0604020202020204" pitchFamily="34" charset="0"/>
              </a:rPr>
              <a:t>Customer Service Challenges </a:t>
            </a:r>
          </a:p>
          <a:p>
            <a:pPr marL="457200" lvl="1" indent="0" eaLnBrk="0" fontAlgn="base" hangingPunct="0">
              <a:lnSpc>
                <a:spcPct val="200000"/>
              </a:lnSpc>
              <a:spcBef>
                <a:spcPct val="0"/>
              </a:spcBef>
              <a:spcAft>
                <a:spcPct val="0"/>
              </a:spcAft>
              <a:buFontTx/>
              <a:buChar char="•"/>
            </a:pP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Communication Skills</a:t>
            </a:r>
          </a:p>
          <a:p>
            <a:pPr marL="457200" lvl="1" indent="0" eaLnBrk="0" fontAlgn="base" hangingPunct="0">
              <a:lnSpc>
                <a:spcPct val="200000"/>
              </a:lnSpc>
              <a:spcBef>
                <a:spcPct val="0"/>
              </a:spcBef>
              <a:spcAft>
                <a:spcPct val="0"/>
              </a:spcAft>
              <a:buFontTx/>
              <a:buChar char="•"/>
            </a:pPr>
            <a:r>
              <a:rPr lang="en-US" altLang="en-US" sz="1400" dirty="0">
                <a:latin typeface="Arial" panose="020B0604020202020204" pitchFamily="34" charset="0"/>
                <a:cs typeface="Arial" panose="020B0604020202020204" pitchFamily="34" charset="0"/>
              </a:rPr>
              <a:t>Problem Solving Techniques</a:t>
            </a:r>
          </a:p>
          <a:p>
            <a:pPr marL="457200" lvl="1" indent="0" eaLnBrk="0" fontAlgn="base" hangingPunct="0">
              <a:lnSpc>
                <a:spcPct val="200000"/>
              </a:lnSpc>
              <a:spcBef>
                <a:spcPct val="0"/>
              </a:spcBef>
              <a:spcAft>
                <a:spcPct val="0"/>
              </a:spcAft>
              <a:buFontTx/>
              <a:buChar char="•"/>
            </a:pPr>
            <a:r>
              <a:rPr lang="en-US" altLang="en-US" sz="1400" dirty="0">
                <a:latin typeface="Arial" panose="020B0604020202020204" pitchFamily="34" charset="0"/>
                <a:cs typeface="Arial" panose="020B0604020202020204" pitchFamily="34" charset="0"/>
              </a:rPr>
              <a:t>Professionalism and Public Expectations</a:t>
            </a:r>
          </a:p>
          <a:p>
            <a:pPr marL="457200" lvl="1" indent="0" eaLnBrk="0" fontAlgn="base" hangingPunct="0">
              <a:lnSpc>
                <a:spcPct val="200000"/>
              </a:lnSpc>
              <a:spcBef>
                <a:spcPct val="0"/>
              </a:spcBef>
              <a:spcAft>
                <a:spcPct val="0"/>
              </a:spcAft>
              <a:buFontTx/>
              <a:buChar char="•"/>
            </a:pP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Self-care</a:t>
            </a:r>
            <a:r>
              <a:rPr lang="en-US" altLang="en-US" sz="1400" dirty="0">
                <a:latin typeface="Arial" panose="020B0604020202020204" pitchFamily="34" charset="0"/>
                <a:cs typeface="Arial" panose="020B0604020202020204" pitchFamily="34" charset="0"/>
              </a:rPr>
              <a:t> in Customer Service</a:t>
            </a:r>
            <a:endPar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1069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a:t>Key Challenges in Public Sector Customer Service</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6</a:t>
            </a:fld>
            <a:endParaRPr lang="en-US" dirty="0">
              <a:solidFill>
                <a:schemeClr val="bg1">
                  <a:lumMod val="95000"/>
                </a:schemeClr>
              </a:solidFill>
            </a:endParaRPr>
          </a:p>
        </p:txBody>
      </p:sp>
      <p:sp>
        <p:nvSpPr>
          <p:cNvPr id="4" name="Rectangle 1">
            <a:extLst>
              <a:ext uri="{FF2B5EF4-FFF2-40B4-BE49-F238E27FC236}">
                <a16:creationId xmlns:a16="http://schemas.microsoft.com/office/drawing/2014/main" id="{F3B64C73-49BA-A9CA-AD14-BCACBA9E2E25}"/>
              </a:ext>
            </a:extLst>
          </p:cNvPr>
          <p:cNvSpPr>
            <a:spLocks noGrp="1" noChangeArrowheads="1"/>
          </p:cNvSpPr>
          <p:nvPr>
            <p:ph idx="1"/>
          </p:nvPr>
        </p:nvSpPr>
        <p:spPr bwMode="auto">
          <a:xfrm>
            <a:off x="740922" y="2120948"/>
            <a:ext cx="7041204"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Citizens expect swift, efficient, and </a:t>
            </a:r>
            <a:r>
              <a:rPr kumimoji="0" lang="en-US" altLang="en-US" sz="1800" b="0" i="0" u="none" strike="noStrike" cap="none" normalizeH="0" baseline="0" dirty="0" err="1">
                <a:ln>
                  <a:noFill/>
                </a:ln>
                <a:solidFill>
                  <a:schemeClr val="tx1"/>
                </a:solidFill>
                <a:effectLst/>
                <a:latin typeface="Arial" panose="020B0604020202020204" pitchFamily="34" charset="0"/>
              </a:rPr>
              <a:t>highquality</a:t>
            </a:r>
            <a:r>
              <a:rPr kumimoji="0" lang="en-US" altLang="en-US" sz="1800" b="0" i="0" u="none" strike="noStrike" cap="none" normalizeH="0" baseline="0" dirty="0">
                <a:ln>
                  <a:noFill/>
                </a:ln>
                <a:solidFill>
                  <a:schemeClr val="tx1"/>
                </a:solidFill>
                <a:effectLst/>
                <a:latin typeface="Arial" panose="020B0604020202020204" pitchFamily="34" charset="0"/>
              </a:rPr>
              <a:t> service, often similar to private sector standards.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Discuss: How do citizen expectations differ from what tools and resources we have on hand to resolve the issue?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Budget constraints often limit staff, equipment, and response times.</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Fact</a:t>
            </a:r>
            <a:r>
              <a:rPr kumimoji="0" lang="en-US" altLang="en-US" sz="1400" b="0" i="0" u="none" strike="noStrike" cap="none" normalizeH="0" baseline="0" dirty="0">
                <a:ln>
                  <a:noFill/>
                </a:ln>
                <a:solidFill>
                  <a:schemeClr val="tx1"/>
                </a:solidFill>
                <a:effectLst/>
                <a:latin typeface="Arial" panose="020B0604020202020204" pitchFamily="34" charset="0"/>
              </a:rPr>
              <a:t>: 70% of municipal employees cite budgetary constraints as a major service challenge.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Service delivery is often bound by laws, ordinances, and policies that may restrict flexibility.</a:t>
            </a:r>
          </a:p>
        </p:txBody>
      </p:sp>
      <p:pic>
        <p:nvPicPr>
          <p:cNvPr id="3075" name="Picture 3" descr="Free Quality Hand photo and picture">
            <a:extLst>
              <a:ext uri="{FF2B5EF4-FFF2-40B4-BE49-F238E27FC236}">
                <a16:creationId xmlns:a16="http://schemas.microsoft.com/office/drawing/2014/main" id="{1926F01C-927F-A859-B756-86ECBDA95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2126" y="1933799"/>
            <a:ext cx="4178947" cy="299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67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a:xfrm>
            <a:off x="221703" y="429210"/>
            <a:ext cx="10515600" cy="1325563"/>
          </a:xfrm>
        </p:spPr>
        <p:txBody>
          <a:bodyPr/>
          <a:lstStyle/>
          <a:p>
            <a:r>
              <a:rPr lang="en-US" b="1" dirty="0"/>
              <a:t>Public Scrutiny and Visibility in Service</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7</a:t>
            </a:fld>
            <a:endParaRPr lang="en-US" dirty="0">
              <a:solidFill>
                <a:schemeClr val="bg1">
                  <a:lumMod val="95000"/>
                </a:schemeClr>
              </a:solidFill>
            </a:endParaRPr>
          </a:p>
        </p:txBody>
      </p:sp>
      <p:sp>
        <p:nvSpPr>
          <p:cNvPr id="10" name="Rectangle 2">
            <a:extLst>
              <a:ext uri="{FF2B5EF4-FFF2-40B4-BE49-F238E27FC236}">
                <a16:creationId xmlns:a16="http://schemas.microsoft.com/office/drawing/2014/main" id="{4A5BA9DE-C01A-5085-127B-3F0B1F4EFD89}"/>
              </a:ext>
            </a:extLst>
          </p:cNvPr>
          <p:cNvSpPr>
            <a:spLocks noGrp="1" noChangeArrowheads="1"/>
          </p:cNvSpPr>
          <p:nvPr>
            <p:ph idx="1"/>
          </p:nvPr>
        </p:nvSpPr>
        <p:spPr bwMode="auto">
          <a:xfrm>
            <a:off x="221703" y="1863241"/>
            <a:ext cx="11595799" cy="3514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Constant Observation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Transparency Requirements</a:t>
            </a:r>
          </a:p>
          <a:p>
            <a:pPr marL="4572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Public services and decisions are highly visible and must often be justified publicly. This can make small mistakes more impactful and create challenges in </a:t>
            </a:r>
            <a:r>
              <a:rPr kumimoji="0" lang="en-US" altLang="en-US" sz="1400" b="0" i="0" u="none" strike="noStrike" cap="none" normalizeH="0" baseline="0" dirty="0" err="1">
                <a:ln>
                  <a:noFill/>
                </a:ln>
                <a:solidFill>
                  <a:schemeClr val="tx1"/>
                </a:solidFill>
                <a:effectLst/>
                <a:latin typeface="Arial" panose="020B0604020202020204" pitchFamily="34" charset="0"/>
              </a:rPr>
              <a:t>daytoday</a:t>
            </a:r>
            <a:r>
              <a:rPr kumimoji="0" lang="en-US" altLang="en-US" sz="1400" b="0" i="0" u="none" strike="noStrike" cap="none" normalizeH="0" baseline="0" dirty="0">
                <a:ln>
                  <a:noFill/>
                </a:ln>
                <a:solidFill>
                  <a:schemeClr val="tx1"/>
                </a:solidFill>
                <a:effectLst/>
                <a:latin typeface="Arial" panose="020B0604020202020204" pitchFamily="34" charset="0"/>
              </a:rPr>
              <a:t> operations.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Accountability</a:t>
            </a:r>
            <a:endParaRPr lang="en-US" altLang="en-US" sz="1800" dirty="0">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Increased Expectations and Immediate Solutions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Amplification of Media and Social Media Influence</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Perception of Service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Often, the perception of the service provided is more important than the actual outcome.</a:t>
            </a:r>
          </a:p>
        </p:txBody>
      </p:sp>
    </p:spTree>
    <p:extLst>
      <p:ext uri="{BB962C8B-B14F-4D97-AF65-F5344CB8AC3E}">
        <p14:creationId xmlns:p14="http://schemas.microsoft.com/office/powerpoint/2010/main" val="2795549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a:t>Communication Skills: Active Listening</a:t>
            </a:r>
          </a:p>
        </p:txBody>
      </p:sp>
      <p:sp>
        <p:nvSpPr>
          <p:cNvPr id="3" name="Content Placeholder 2">
            <a:extLst>
              <a:ext uri="{FF2B5EF4-FFF2-40B4-BE49-F238E27FC236}">
                <a16:creationId xmlns:a16="http://schemas.microsoft.com/office/drawing/2014/main" id="{4099B45E-0055-D359-1D54-63FDB8DF4194}"/>
              </a:ext>
            </a:extLst>
          </p:cNvPr>
          <p:cNvSpPr>
            <a:spLocks noGrp="1"/>
          </p:cNvSpPr>
          <p:nvPr>
            <p:ph sz="half" idx="1"/>
          </p:nvPr>
        </p:nvSpPr>
        <p:spPr>
          <a:ln>
            <a:solidFill>
              <a:schemeClr val="tx1"/>
            </a:solidFill>
          </a:ln>
          <a:scene3d>
            <a:camera prst="perspectiveFront"/>
            <a:lightRig rig="threePt" dir="t"/>
          </a:scene3d>
        </p:spPr>
        <p:txBody>
          <a:bodyPr/>
          <a:lstStyle/>
          <a:p>
            <a:pPr marL="0" indent="0" algn="ctr">
              <a:buNone/>
            </a:pPr>
            <a:r>
              <a:rPr lang="en-US" dirty="0"/>
              <a:t>Listening</a:t>
            </a:r>
          </a:p>
        </p:txBody>
      </p:sp>
      <p:sp>
        <p:nvSpPr>
          <p:cNvPr id="4" name="Content Placeholder 3">
            <a:extLst>
              <a:ext uri="{FF2B5EF4-FFF2-40B4-BE49-F238E27FC236}">
                <a16:creationId xmlns:a16="http://schemas.microsoft.com/office/drawing/2014/main" id="{1DD481EA-3198-750D-3C80-8A6712E2452B}"/>
              </a:ext>
            </a:extLst>
          </p:cNvPr>
          <p:cNvSpPr>
            <a:spLocks noGrp="1"/>
          </p:cNvSpPr>
          <p:nvPr>
            <p:ph sz="half" idx="2"/>
          </p:nvPr>
        </p:nvSpPr>
        <p:spPr>
          <a:ln>
            <a:solidFill>
              <a:schemeClr val="tx1"/>
            </a:solidFill>
          </a:ln>
          <a:scene3d>
            <a:camera prst="perspectiveFront"/>
            <a:lightRig rig="threePt" dir="t"/>
          </a:scene3d>
        </p:spPr>
        <p:txBody>
          <a:bodyPr/>
          <a:lstStyle/>
          <a:p>
            <a:pPr marL="0" indent="0" algn="ctr">
              <a:buNone/>
            </a:pPr>
            <a:r>
              <a:rPr lang="en-US" dirty="0"/>
              <a:t>Not Listening</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8</a:t>
            </a:fld>
            <a:endParaRPr lang="en-US" dirty="0">
              <a:solidFill>
                <a:schemeClr val="bg1">
                  <a:lumMod val="95000"/>
                </a:schemeClr>
              </a:solidFill>
            </a:endParaRPr>
          </a:p>
        </p:txBody>
      </p:sp>
      <p:pic>
        <p:nvPicPr>
          <p:cNvPr id="10" name="Graphic 9">
            <a:extLst>
              <a:ext uri="{FF2B5EF4-FFF2-40B4-BE49-F238E27FC236}">
                <a16:creationId xmlns:a16="http://schemas.microsoft.com/office/drawing/2014/main" id="{2B14C919-43D6-97E7-FC00-C280195D805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319451" y="2964405"/>
            <a:ext cx="1534824" cy="1534824"/>
          </a:xfrm>
          <a:prstGeom prst="rect">
            <a:avLst/>
          </a:prstGeom>
        </p:spPr>
      </p:pic>
    </p:spTree>
    <p:extLst>
      <p:ext uri="{BB962C8B-B14F-4D97-AF65-F5344CB8AC3E}">
        <p14:creationId xmlns:p14="http://schemas.microsoft.com/office/powerpoint/2010/main" val="84183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7BD7A-ECA2-A044-F60B-4EBE5E25BFBB}"/>
              </a:ext>
            </a:extLst>
          </p:cNvPr>
          <p:cNvSpPr/>
          <p:nvPr/>
        </p:nvSpPr>
        <p:spPr>
          <a:xfrm>
            <a:off x="0" y="6274340"/>
            <a:ext cx="12192000" cy="583660"/>
          </a:xfrm>
          <a:prstGeom prst="rect">
            <a:avLst/>
          </a:prstGeom>
          <a:solidFill>
            <a:srgbClr val="600025"/>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12C4A7-6999-E5C5-DB02-335D48A7AAFE}"/>
              </a:ext>
            </a:extLst>
          </p:cNvPr>
          <p:cNvSpPr/>
          <p:nvPr/>
        </p:nvSpPr>
        <p:spPr>
          <a:xfrm>
            <a:off x="10865796" y="6079786"/>
            <a:ext cx="723394" cy="77821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6EEB9-1499-2324-52D5-E95132BAFB0C}"/>
              </a:ext>
            </a:extLst>
          </p:cNvPr>
          <p:cNvSpPr>
            <a:spLocks noGrp="1"/>
          </p:cNvSpPr>
          <p:nvPr>
            <p:ph type="title"/>
          </p:nvPr>
        </p:nvSpPr>
        <p:spPr/>
        <p:txBody>
          <a:bodyPr/>
          <a:lstStyle/>
          <a:p>
            <a:r>
              <a:rPr lang="en-US" b="1" dirty="0"/>
              <a:t>Communication Skills</a:t>
            </a:r>
          </a:p>
        </p:txBody>
      </p:sp>
      <p:sp>
        <p:nvSpPr>
          <p:cNvPr id="8" name="Footer Placeholder 7">
            <a:extLst>
              <a:ext uri="{FF2B5EF4-FFF2-40B4-BE49-F238E27FC236}">
                <a16:creationId xmlns:a16="http://schemas.microsoft.com/office/drawing/2014/main" id="{220C7D79-0C2B-E09D-BEC3-C5918AB63E30}"/>
              </a:ext>
            </a:extLst>
          </p:cNvPr>
          <p:cNvSpPr>
            <a:spLocks noGrp="1"/>
          </p:cNvSpPr>
          <p:nvPr>
            <p:ph type="ftr" sz="quarter" idx="11"/>
          </p:nvPr>
        </p:nvSpPr>
        <p:spPr/>
        <p:txBody>
          <a:bodyPr/>
          <a:lstStyle/>
          <a:p>
            <a:r>
              <a:rPr lang="en-US" dirty="0"/>
              <a:t>© 2024 City of </a:t>
            </a:r>
            <a:r>
              <a:rPr lang="en-US" dirty="0" err="1"/>
              <a:t>Kenedy</a:t>
            </a:r>
            <a:endParaRPr lang="en-US" dirty="0"/>
          </a:p>
        </p:txBody>
      </p:sp>
      <p:sp>
        <p:nvSpPr>
          <p:cNvPr id="9" name="Slide Number Placeholder 8">
            <a:extLst>
              <a:ext uri="{FF2B5EF4-FFF2-40B4-BE49-F238E27FC236}">
                <a16:creationId xmlns:a16="http://schemas.microsoft.com/office/drawing/2014/main" id="{065BF705-09DF-9B9A-04FD-124644EAEEC0}"/>
              </a:ext>
            </a:extLst>
          </p:cNvPr>
          <p:cNvSpPr>
            <a:spLocks noGrp="1"/>
          </p:cNvSpPr>
          <p:nvPr>
            <p:ph type="sldNum" sz="quarter" idx="12"/>
          </p:nvPr>
        </p:nvSpPr>
        <p:spPr/>
        <p:txBody>
          <a:bodyPr/>
          <a:lstStyle/>
          <a:p>
            <a:fld id="{162F6C0B-8C07-4C91-A2A0-DA092BB888BB}" type="slidenum">
              <a:rPr lang="en-US" smtClean="0">
                <a:solidFill>
                  <a:schemeClr val="bg1">
                    <a:lumMod val="95000"/>
                  </a:schemeClr>
                </a:solidFill>
              </a:rPr>
              <a:t>9</a:t>
            </a:fld>
            <a:endParaRPr lang="en-US" dirty="0">
              <a:solidFill>
                <a:schemeClr val="bg1">
                  <a:lumMod val="95000"/>
                </a:schemeClr>
              </a:solidFill>
            </a:endParaRPr>
          </a:p>
        </p:txBody>
      </p:sp>
      <p:sp>
        <p:nvSpPr>
          <p:cNvPr id="12" name="Rectangle 1">
            <a:extLst>
              <a:ext uri="{FF2B5EF4-FFF2-40B4-BE49-F238E27FC236}">
                <a16:creationId xmlns:a16="http://schemas.microsoft.com/office/drawing/2014/main" id="{B064489C-CB7D-5EF6-74E2-9FFDB3236946}"/>
              </a:ext>
            </a:extLst>
          </p:cNvPr>
          <p:cNvSpPr>
            <a:spLocks noGrp="1" noChangeArrowheads="1"/>
          </p:cNvSpPr>
          <p:nvPr>
            <p:ph idx="1"/>
          </p:nvPr>
        </p:nvSpPr>
        <p:spPr bwMode="auto">
          <a:xfrm>
            <a:off x="838200" y="2362387"/>
            <a:ext cx="10355664"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Active Listening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Show you’re listening by nodding, paraphrasing, and making eye contact.</a:t>
            </a:r>
          </a:p>
          <a:p>
            <a:pPr marL="914400" lvl="2" indent="0" eaLnBrk="0" fontAlgn="base" hangingPunct="0">
              <a:lnSpc>
                <a:spcPct val="100000"/>
              </a:lnSpc>
              <a:spcBef>
                <a:spcPct val="0"/>
              </a:spcBef>
              <a:spcAft>
                <a:spcPct val="0"/>
              </a:spcAft>
              <a:buFontTx/>
              <a:buChar char="•"/>
            </a:pPr>
            <a:r>
              <a:rPr kumimoji="0" lang="en-US" altLang="en-US" sz="1100" b="1" i="0" u="none" strike="noStrike" cap="none" normalizeH="0" baseline="0" dirty="0">
                <a:ln>
                  <a:noFill/>
                </a:ln>
                <a:solidFill>
                  <a:schemeClr val="tx1"/>
                </a:solidFill>
                <a:effectLst/>
                <a:latin typeface="Arial" panose="020B0604020202020204" pitchFamily="34" charset="0"/>
              </a:rPr>
              <a:t>Example Phrase:</a:t>
            </a:r>
            <a:r>
              <a:rPr kumimoji="0" lang="en-US" altLang="en-US" sz="1100" b="0" i="0" u="none" strike="noStrike" cap="none" normalizeH="0" baseline="0" dirty="0">
                <a:ln>
                  <a:noFill/>
                </a:ln>
                <a:solidFill>
                  <a:schemeClr val="tx1"/>
                </a:solidFill>
                <a:effectLst/>
                <a:latin typeface="Arial" panose="020B0604020202020204" pitchFamily="34" charset="0"/>
              </a:rPr>
              <a:t> I hear what you’re saying about [X], and I’d like to help resolve this.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Arial" panose="020B0604020202020204" pitchFamily="34" charset="0"/>
              </a:rPr>
              <a:t>NonVerbal</a:t>
            </a:r>
            <a:r>
              <a:rPr kumimoji="0" lang="en-US" altLang="en-US" sz="2400" b="1" i="0" u="none" strike="noStrike" cap="none" normalizeH="0" baseline="0" dirty="0">
                <a:ln>
                  <a:noFill/>
                </a:ln>
                <a:solidFill>
                  <a:schemeClr val="tx1"/>
                </a:solidFill>
                <a:effectLst/>
                <a:latin typeface="Arial" panose="020B0604020202020204" pitchFamily="34" charset="0"/>
              </a:rPr>
              <a:t> Cues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Body language, eye contact, and facial expressions are just as important as words.</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Clear and Simple Language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Avoid jargon and speak in a way that’s easy for anyone to understand.</a:t>
            </a:r>
          </a:p>
          <a:p>
            <a:pPr marL="457200" lvl="1" indent="0" eaLnBrk="0" fontAlgn="base" hangingPunct="0">
              <a:lnSpc>
                <a:spcPct val="100000"/>
              </a:lnSpc>
              <a:spcBef>
                <a:spcPct val="0"/>
              </a:spcBef>
              <a:spcAft>
                <a:spcPct val="0"/>
              </a:spcAft>
              <a:buFontTx/>
              <a:buChar char="•"/>
            </a:pPr>
            <a:r>
              <a:rPr kumimoji="0" lang="en-US" altLang="en-US" sz="1800" b="0" i="1" u="none" strike="noStrike" cap="none" normalizeH="0" baseline="0" dirty="0">
                <a:ln>
                  <a:noFill/>
                </a:ln>
                <a:solidFill>
                  <a:schemeClr val="tx1"/>
                </a:solidFill>
                <a:effectLst/>
                <a:latin typeface="Arial" panose="020B0604020202020204" pitchFamily="34" charset="0"/>
              </a:rPr>
              <a:t>Example:</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sz="1400" dirty="0"/>
              <a:t>Due to a misalignment in the volumetric flow calibration within the telemetry parameters of the Advanced Metering Infrastructure, there appears to be a discrepancy in the </a:t>
            </a:r>
            <a:r>
              <a:rPr lang="en-US" sz="1400" dirty="0" err="1"/>
              <a:t>realtime</a:t>
            </a:r>
            <a:r>
              <a:rPr lang="en-US" sz="1400" dirty="0"/>
              <a:t> consumption data transmission, necessitating a full recalibration of the hydraulic flow modulation to ensure accurate measurement compliance per the municipal water distribution ordinances.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00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566</TotalTime>
  <Words>2142</Words>
  <Application>Microsoft Office PowerPoint</Application>
  <PresentationFormat>Widescreen</PresentationFormat>
  <Paragraphs>255</Paragraphs>
  <Slides>28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Customer Service Training  for Municipal Workers</vt:lpstr>
      <vt:lpstr>Training Objectives</vt:lpstr>
      <vt:lpstr>PowerPoint Presentation</vt:lpstr>
      <vt:lpstr>Foundational Customer Service Skills</vt:lpstr>
      <vt:lpstr>Section Overview</vt:lpstr>
      <vt:lpstr>Key Challenges in Public Sector Customer Service</vt:lpstr>
      <vt:lpstr>Public Scrutiny and Visibility in Service</vt:lpstr>
      <vt:lpstr>Communication Skills: Active Listening</vt:lpstr>
      <vt:lpstr>Communication Skills</vt:lpstr>
      <vt:lpstr>Communication Skills: Tone and Emphasis</vt:lpstr>
      <vt:lpstr>ProblemSolving Skills Overview</vt:lpstr>
      <vt:lpstr>Finding Root Causes</vt:lpstr>
      <vt:lpstr>Clarify Policies and Limits</vt:lpstr>
      <vt:lpstr>Managing Public Expectations</vt:lpstr>
      <vt:lpstr>Empower the Resident</vt:lpstr>
      <vt:lpstr>Exercise: Scenario</vt:lpstr>
      <vt:lpstr>Exercise: Walk Through</vt:lpstr>
      <vt:lpstr>Exercise: Walk Through</vt:lpstr>
      <vt:lpstr>Exercise: Outcome</vt:lpstr>
      <vt:lpstr>Sustaining Resilience: Self-care in Customer Service</vt:lpstr>
      <vt:lpstr>Why Self-care Matters in Customer Service</vt:lpstr>
      <vt:lpstr>Understanding the Stress Response</vt:lpstr>
      <vt:lpstr>Coping Strategies</vt:lpstr>
      <vt:lpstr>PowerPoint Presentation</vt:lpstr>
      <vt:lpstr>Developing a Self-care Action Plan</vt:lpstr>
      <vt:lpstr>Confidentiality and Self-care</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Faulkner</dc:creator>
  <cp:lastModifiedBy>Thomas Faulkner</cp:lastModifiedBy>
  <cp:revision>3</cp:revision>
  <dcterms:created xsi:type="dcterms:W3CDTF">2024-10-18T15:47:53Z</dcterms:created>
  <dcterms:modified xsi:type="dcterms:W3CDTF">2024-11-06T19:24:59Z</dcterms:modified>
</cp:coreProperties>
</file>